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7"/>
  </p:notesMasterIdLst>
  <p:sldIdLst>
    <p:sldId id="256" r:id="rId2"/>
    <p:sldId id="295" r:id="rId3"/>
    <p:sldId id="29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90" r:id="rId31"/>
    <p:sldId id="291" r:id="rId32"/>
    <p:sldId id="293" r:id="rId33"/>
    <p:sldId id="292" r:id="rId34"/>
    <p:sldId id="288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C9E"/>
    <a:srgbClr val="FDF2EA"/>
    <a:srgbClr val="E7C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37A6C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9CC1F"/>
              </a:solidFill>
            </c:spPr>
            <c:extLst>
              <c:ext xmlns:c16="http://schemas.microsoft.com/office/drawing/2014/chart" uri="{C3380CC4-5D6E-409C-BE32-E72D297353CC}">
                <c16:uniqueId val="{00000001-60B1-4DD2-89D5-9B1F034A380B}"/>
              </c:ext>
            </c:extLst>
          </c:dPt>
          <c:dPt>
            <c:idx val="1"/>
            <c:invertIfNegative val="0"/>
            <c:bubble3D val="0"/>
            <c:spPr>
              <a:solidFill>
                <a:srgbClr val="3D4DA8"/>
              </a:solidFill>
            </c:spPr>
            <c:extLst>
              <c:ext xmlns:c16="http://schemas.microsoft.com/office/drawing/2014/chart" uri="{C3380CC4-5D6E-409C-BE32-E72D297353CC}">
                <c16:uniqueId val="{00000003-60B1-4DD2-89D5-9B1F034A380B}"/>
              </c:ext>
            </c:extLst>
          </c:dPt>
          <c:cat>
            <c:strRef>
              <c:f>Sheet1!$A$2:$A$4</c:f>
              <c:strCache>
                <c:ptCount val="3"/>
                <c:pt idx="0">
                  <c:v>Python</c:v>
                </c:pt>
                <c:pt idx="1">
                  <c:v>OpenCv</c:v>
                </c:pt>
                <c:pt idx="2">
                  <c:v>TensorFlow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B1-4DD2-89D5-9B1F034A3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192494"/>
        <c:axId val="877595271"/>
      </c:barChart>
      <c:catAx>
        <c:axId val="3619249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min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inorGridlines>
        <c:numFmt formatCode="General" sourceLinked="0"/>
        <c:majorTickMark val="none"/>
        <c:minorTickMark val="none"/>
        <c:tickLblPos val="nextTo"/>
        <c:txPr>
          <a:bodyPr rot="0" vert="horz" wrap="none" lIns="0" tIns="0" rIns="0" bIns="0" anchor="ctr" anchorCtr="1"/>
          <a:lstStyle/>
          <a:p>
            <a:pPr algn="l">
              <a:defRPr sz="1600" b="1" i="0" u="none">
                <a:solidFill>
                  <a:sysClr val="windowText" lastClr="000000"/>
                </a:solidFill>
                <a:latin typeface="Arial Nova"/>
                <a:ea typeface="나눔스퀘어 Light"/>
                <a:cs typeface="나눔스퀘어 Light"/>
                <a:sym typeface="나눔스퀘어 Light"/>
              </a:defRPr>
            </a:pPr>
            <a:endParaRPr lang="ko-KR"/>
          </a:p>
        </c:txPr>
        <c:crossAx val="877595271"/>
        <c:crosses val="autoZero"/>
        <c:auto val="1"/>
        <c:lblAlgn val="ctr"/>
        <c:lblOffset val="100"/>
        <c:tickMarkSkip val="1"/>
        <c:noMultiLvlLbl val="0"/>
      </c:catAx>
      <c:valAx>
        <c:axId val="87759527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Ax val="3619249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Arial Nova"/>
          <a:ea typeface="나눔스퀘어 Light"/>
          <a:cs typeface="나눔스퀘어 Light"/>
          <a:sym typeface="나눔스퀘어 Light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DDA67-A116-4975-84E8-1FD7CB6139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728D7A-0243-4FE6-B694-FC1BD253D3D7}">
      <dgm:prSet custT="1"/>
      <dgm:spPr/>
      <dgm:t>
        <a:bodyPr/>
        <a:lstStyle/>
        <a:p>
          <a:r>
            <a:rPr lang="ko-KR" sz="1400" b="1" dirty="0"/>
            <a:t>단국대학교 산업공학과 김준호 교수는 코로나가 종식되고 곧 다가 올 대면강의에 있어 걱정거리가 생겼다</a:t>
          </a:r>
          <a:r>
            <a:rPr lang="en-US" sz="1400" b="1" dirty="0"/>
            <a:t>.</a:t>
          </a:r>
        </a:p>
      </dgm:t>
    </dgm:pt>
    <dgm:pt modelId="{60D32342-8AD3-46FE-9CF8-0112A9D1DB6D}" type="parTrans" cxnId="{79626B99-FFB6-4F9C-A9FF-A1C555962AD4}">
      <dgm:prSet/>
      <dgm:spPr/>
      <dgm:t>
        <a:bodyPr/>
        <a:lstStyle/>
        <a:p>
          <a:endParaRPr lang="en-US"/>
        </a:p>
      </dgm:t>
    </dgm:pt>
    <dgm:pt modelId="{E30A4845-2ACC-4053-AF91-CE38CD61062E}" type="sibTrans" cxnId="{79626B99-FFB6-4F9C-A9FF-A1C555962AD4}">
      <dgm:prSet/>
      <dgm:spPr/>
      <dgm:t>
        <a:bodyPr/>
        <a:lstStyle/>
        <a:p>
          <a:endParaRPr lang="en-US"/>
        </a:p>
      </dgm:t>
    </dgm:pt>
    <dgm:pt modelId="{08AD7BF0-7F78-4C7F-92BC-024B0CDE3EBA}">
      <dgm:prSet custT="1"/>
      <dgm:spPr/>
      <dgm:t>
        <a:bodyPr/>
        <a:lstStyle/>
        <a:p>
          <a:r>
            <a:rPr lang="en-US" sz="1400" dirty="0"/>
            <a:t>2. 1</a:t>
          </a:r>
          <a:r>
            <a:rPr lang="ko-KR" sz="1400" dirty="0"/>
            <a:t>의 이유로 고전적인 호명</a:t>
          </a:r>
          <a:r>
            <a:rPr lang="en-US" altLang="ko-KR" sz="1400" dirty="0"/>
            <a:t> </a:t>
          </a:r>
          <a:r>
            <a:rPr lang="ko-KR" altLang="en-US" sz="1400" dirty="0"/>
            <a:t>후 얼굴확인</a:t>
          </a:r>
          <a:r>
            <a:rPr lang="ko-KR" sz="1400" dirty="0"/>
            <a:t> 출석에 어려움이 예상된다</a:t>
          </a:r>
          <a:r>
            <a:rPr lang="en-US" sz="1400" dirty="0"/>
            <a:t>.</a:t>
          </a:r>
          <a:r>
            <a:rPr lang="ko-KR" sz="1400" dirty="0"/>
            <a:t> </a:t>
          </a:r>
          <a:endParaRPr lang="en-US" sz="1400" dirty="0"/>
        </a:p>
      </dgm:t>
    </dgm:pt>
    <dgm:pt modelId="{80F6A684-D8C9-47C9-9D99-C7996BFD5BB1}" type="parTrans" cxnId="{8DF09894-CD79-4B9B-BB52-B2FBFBE31636}">
      <dgm:prSet/>
      <dgm:spPr/>
      <dgm:t>
        <a:bodyPr/>
        <a:lstStyle/>
        <a:p>
          <a:endParaRPr lang="en-US"/>
        </a:p>
      </dgm:t>
    </dgm:pt>
    <dgm:pt modelId="{D3DEAAA6-5B52-47F2-927A-B13FDCFACC93}" type="sibTrans" cxnId="{8DF09894-CD79-4B9B-BB52-B2FBFBE31636}">
      <dgm:prSet/>
      <dgm:spPr/>
      <dgm:t>
        <a:bodyPr/>
        <a:lstStyle/>
        <a:p>
          <a:endParaRPr lang="en-US"/>
        </a:p>
      </dgm:t>
    </dgm:pt>
    <dgm:pt modelId="{A7C41EE6-2998-488D-B1C2-31BE62AB1466}">
      <dgm:prSet custT="1"/>
      <dgm:spPr/>
      <dgm:t>
        <a:bodyPr/>
        <a:lstStyle/>
        <a:p>
          <a:r>
            <a:rPr lang="en-US" sz="1400" dirty="0"/>
            <a:t>3. 2</a:t>
          </a:r>
          <a:r>
            <a:rPr lang="ko-KR" sz="1400" dirty="0"/>
            <a:t>의 이유로 대리출석이 성행 할 것으로 예상된다</a:t>
          </a:r>
          <a:r>
            <a:rPr lang="en-US" sz="1400" dirty="0"/>
            <a:t>.</a:t>
          </a:r>
        </a:p>
      </dgm:t>
    </dgm:pt>
    <dgm:pt modelId="{CAADD818-8175-452A-AECC-5802DF30D3C9}" type="parTrans" cxnId="{419F097C-9D51-454F-A46F-EFD52A1EED61}">
      <dgm:prSet/>
      <dgm:spPr/>
      <dgm:t>
        <a:bodyPr/>
        <a:lstStyle/>
        <a:p>
          <a:endParaRPr lang="en-US"/>
        </a:p>
      </dgm:t>
    </dgm:pt>
    <dgm:pt modelId="{765F5747-6747-4E41-B44B-167F6E034E48}" type="sibTrans" cxnId="{419F097C-9D51-454F-A46F-EFD52A1EED61}">
      <dgm:prSet/>
      <dgm:spPr/>
      <dgm:t>
        <a:bodyPr/>
        <a:lstStyle/>
        <a:p>
          <a:endParaRPr lang="en-US"/>
        </a:p>
      </dgm:t>
    </dgm:pt>
    <dgm:pt modelId="{32CBBD3B-5985-4A43-AD5B-54DEA07E3971}">
      <dgm:prSet custT="1"/>
      <dgm:spPr/>
      <dgm:t>
        <a:bodyPr/>
        <a:lstStyle/>
        <a:p>
          <a:r>
            <a:rPr lang="en-US" sz="1400" dirty="0"/>
            <a:t>4. </a:t>
          </a:r>
          <a:r>
            <a:rPr lang="ko-KR" sz="1400" dirty="0"/>
            <a:t>길고 힘든 대면강의에 적응하지 못한 학생들의 잦은 출석 후 수업이탈 행위가 예상된다</a:t>
          </a:r>
          <a:r>
            <a:rPr lang="en-US" sz="1400" dirty="0"/>
            <a:t>.</a:t>
          </a:r>
        </a:p>
      </dgm:t>
    </dgm:pt>
    <dgm:pt modelId="{702F19E3-EFA0-4FA7-9035-562A3BCCFBC4}" type="parTrans" cxnId="{274F7EEB-CCE9-4146-89B2-9B945FC05599}">
      <dgm:prSet/>
      <dgm:spPr/>
      <dgm:t>
        <a:bodyPr/>
        <a:lstStyle/>
        <a:p>
          <a:endParaRPr lang="en-US"/>
        </a:p>
      </dgm:t>
    </dgm:pt>
    <dgm:pt modelId="{CEE83B93-BD74-4C46-9D3F-3B3DAE14D7A7}" type="sibTrans" cxnId="{274F7EEB-CCE9-4146-89B2-9B945FC05599}">
      <dgm:prSet/>
      <dgm:spPr/>
      <dgm:t>
        <a:bodyPr/>
        <a:lstStyle/>
        <a:p>
          <a:endParaRPr lang="en-US"/>
        </a:p>
      </dgm:t>
    </dgm:pt>
    <dgm:pt modelId="{84A32F20-B82B-4FAB-A71F-AAADBCE98DD2}">
      <dgm:prSet custT="1"/>
      <dgm:spPr/>
      <dgm:t>
        <a:bodyPr/>
        <a:lstStyle/>
        <a:p>
          <a:r>
            <a:rPr lang="en-US" sz="1400" dirty="0"/>
            <a:t>1. 2</a:t>
          </a:r>
          <a:r>
            <a:rPr lang="ko-KR" sz="1400" dirty="0"/>
            <a:t>년 이상의 오랜 </a:t>
          </a:r>
          <a:r>
            <a:rPr lang="ko-KR" sz="1400" dirty="0" err="1"/>
            <a:t>비대면</a:t>
          </a:r>
          <a:r>
            <a:rPr lang="ko-KR" sz="1400" dirty="0"/>
            <a:t> 강의로 인해 학생들의 얼굴과 신상을 파악하지 못하였다</a:t>
          </a:r>
          <a:r>
            <a:rPr lang="en-US" sz="1400" dirty="0"/>
            <a:t>.</a:t>
          </a:r>
        </a:p>
      </dgm:t>
    </dgm:pt>
    <dgm:pt modelId="{0A529D15-88DC-4BA7-BE4A-36DC7E4798FB}" type="par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BA64A5E3-1886-45E0-9E0F-22AB5D325730}" type="sib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CDF83046-C41F-4CBF-84FD-539DB803C180}">
      <dgm:prSet custT="1"/>
      <dgm:spPr/>
      <dgm:t>
        <a:bodyPr/>
        <a:lstStyle/>
        <a:p>
          <a:r>
            <a:rPr lang="ko-KR" altLang="en-US" sz="1400" dirty="0"/>
            <a:t>그 이유는 다음과 같다</a:t>
          </a:r>
          <a:r>
            <a:rPr lang="en-US" altLang="ko-KR" sz="1400" dirty="0"/>
            <a:t>.</a:t>
          </a:r>
          <a:endParaRPr lang="en-US" sz="1400" dirty="0"/>
        </a:p>
      </dgm:t>
    </dgm:pt>
    <dgm:pt modelId="{69AC382D-72E3-45F3-868B-A2632A5D94D4}" type="par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5C1FF5ED-C87D-42B4-A425-7083FF098723}" type="sib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09692A88-4CE3-4001-8FAE-C0B599291FEB}" type="pres">
      <dgm:prSet presAssocID="{DD1DDA67-A116-4975-84E8-1FD7CB6139BF}" presName="linear" presStyleCnt="0">
        <dgm:presLayoutVars>
          <dgm:animLvl val="lvl"/>
          <dgm:resizeHandles val="exact"/>
        </dgm:presLayoutVars>
      </dgm:prSet>
      <dgm:spPr/>
    </dgm:pt>
    <dgm:pt modelId="{225944B1-9586-4290-B4CE-A611E02AA369}" type="pres">
      <dgm:prSet presAssocID="{AF728D7A-0243-4FE6-B694-FC1BD253D3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0AC3B71-F0A0-4981-A02D-4CC42F3FAE91}" type="pres">
      <dgm:prSet presAssocID="{E30A4845-2ACC-4053-AF91-CE38CD61062E}" presName="spacer" presStyleCnt="0"/>
      <dgm:spPr/>
    </dgm:pt>
    <dgm:pt modelId="{2B2B2257-CDE9-4807-BF9B-22E2D32DE996}" type="pres">
      <dgm:prSet presAssocID="{CDF83046-C41F-4CBF-84FD-539DB803C1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83105A-3ADC-4136-8686-6DEC9A0FED8C}" type="pres">
      <dgm:prSet presAssocID="{5C1FF5ED-C87D-42B4-A425-7083FF098723}" presName="spacer" presStyleCnt="0"/>
      <dgm:spPr/>
    </dgm:pt>
    <dgm:pt modelId="{2F279B71-1BBC-48C5-8304-4764FD8B1499}" type="pres">
      <dgm:prSet presAssocID="{84A32F20-B82B-4FAB-A71F-AAADBCE98DD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FE0DB9E-6148-49D3-B43B-06A283216CFD}" type="pres">
      <dgm:prSet presAssocID="{BA64A5E3-1886-45E0-9E0F-22AB5D325730}" presName="spacer" presStyleCnt="0"/>
      <dgm:spPr/>
    </dgm:pt>
    <dgm:pt modelId="{E8FAC309-2786-4735-BF84-1F7958E71FEE}" type="pres">
      <dgm:prSet presAssocID="{08AD7BF0-7F78-4C7F-92BC-024B0CDE3EB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9404EFA-8D8F-4EA4-AA2A-1FF9AE2B67EC}" type="pres">
      <dgm:prSet presAssocID="{D3DEAAA6-5B52-47F2-927A-B13FDCFACC93}" presName="spacer" presStyleCnt="0"/>
      <dgm:spPr/>
    </dgm:pt>
    <dgm:pt modelId="{8AB8A2D8-B8B2-4A11-84BA-12EBE97F9963}" type="pres">
      <dgm:prSet presAssocID="{A7C41EE6-2998-488D-B1C2-31BE62AB146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8EECE79-1985-4DA6-9480-7C812C1D8B56}" type="pres">
      <dgm:prSet presAssocID="{765F5747-6747-4E41-B44B-167F6E034E48}" presName="spacer" presStyleCnt="0"/>
      <dgm:spPr/>
    </dgm:pt>
    <dgm:pt modelId="{2D92F3E6-E3F8-49ED-83E1-691BAE295DC3}" type="pres">
      <dgm:prSet presAssocID="{32CBBD3B-5985-4A43-AD5B-54DEA07E397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EFD5F1D-F7A0-4523-92DA-8E77A66D6D94}" type="presOf" srcId="{32CBBD3B-5985-4A43-AD5B-54DEA07E3971}" destId="{2D92F3E6-E3F8-49ED-83E1-691BAE295DC3}" srcOrd="0" destOrd="0" presId="urn:microsoft.com/office/officeart/2005/8/layout/vList2"/>
    <dgm:cxn modelId="{35373B43-2C27-4CEB-8ED8-7FA6191ACA20}" type="presOf" srcId="{A7C41EE6-2998-488D-B1C2-31BE62AB1466}" destId="{8AB8A2D8-B8B2-4A11-84BA-12EBE97F9963}" srcOrd="0" destOrd="0" presId="urn:microsoft.com/office/officeart/2005/8/layout/vList2"/>
    <dgm:cxn modelId="{6247876F-7096-4EA3-B14D-4CC4CDD7E028}" srcId="{DD1DDA67-A116-4975-84E8-1FD7CB6139BF}" destId="{84A32F20-B82B-4FAB-A71F-AAADBCE98DD2}" srcOrd="2" destOrd="0" parTransId="{0A529D15-88DC-4BA7-BE4A-36DC7E4798FB}" sibTransId="{BA64A5E3-1886-45E0-9E0F-22AB5D325730}"/>
    <dgm:cxn modelId="{419F097C-9D51-454F-A46F-EFD52A1EED61}" srcId="{DD1DDA67-A116-4975-84E8-1FD7CB6139BF}" destId="{A7C41EE6-2998-488D-B1C2-31BE62AB1466}" srcOrd="4" destOrd="0" parTransId="{CAADD818-8175-452A-AECC-5802DF30D3C9}" sibTransId="{765F5747-6747-4E41-B44B-167F6E034E48}"/>
    <dgm:cxn modelId="{8DF09894-CD79-4B9B-BB52-B2FBFBE31636}" srcId="{DD1DDA67-A116-4975-84E8-1FD7CB6139BF}" destId="{08AD7BF0-7F78-4C7F-92BC-024B0CDE3EBA}" srcOrd="3" destOrd="0" parTransId="{80F6A684-D8C9-47C9-9D99-C7996BFD5BB1}" sibTransId="{D3DEAAA6-5B52-47F2-927A-B13FDCFACC93}"/>
    <dgm:cxn modelId="{79626B99-FFB6-4F9C-A9FF-A1C555962AD4}" srcId="{DD1DDA67-A116-4975-84E8-1FD7CB6139BF}" destId="{AF728D7A-0243-4FE6-B694-FC1BD253D3D7}" srcOrd="0" destOrd="0" parTransId="{60D32342-8AD3-46FE-9CF8-0112A9D1DB6D}" sibTransId="{E30A4845-2ACC-4053-AF91-CE38CD61062E}"/>
    <dgm:cxn modelId="{3E7FAFA7-648F-4205-9800-69EFEB414DE8}" type="presOf" srcId="{08AD7BF0-7F78-4C7F-92BC-024B0CDE3EBA}" destId="{E8FAC309-2786-4735-BF84-1F7958E71FEE}" srcOrd="0" destOrd="0" presId="urn:microsoft.com/office/officeart/2005/8/layout/vList2"/>
    <dgm:cxn modelId="{3DE592CB-9DB4-4AD7-9383-E3E0E1E022C8}" type="presOf" srcId="{84A32F20-B82B-4FAB-A71F-AAADBCE98DD2}" destId="{2F279B71-1BBC-48C5-8304-4764FD8B1499}" srcOrd="0" destOrd="0" presId="urn:microsoft.com/office/officeart/2005/8/layout/vList2"/>
    <dgm:cxn modelId="{B38201D3-8D54-4B4B-85D8-77C86ABD179F}" type="presOf" srcId="{DD1DDA67-A116-4975-84E8-1FD7CB6139BF}" destId="{09692A88-4CE3-4001-8FAE-C0B599291FEB}" srcOrd="0" destOrd="0" presId="urn:microsoft.com/office/officeart/2005/8/layout/vList2"/>
    <dgm:cxn modelId="{C2C568D7-35C7-49D6-8D38-D4206E669828}" srcId="{DD1DDA67-A116-4975-84E8-1FD7CB6139BF}" destId="{CDF83046-C41F-4CBF-84FD-539DB803C180}" srcOrd="1" destOrd="0" parTransId="{69AC382D-72E3-45F3-868B-A2632A5D94D4}" sibTransId="{5C1FF5ED-C87D-42B4-A425-7083FF098723}"/>
    <dgm:cxn modelId="{274F7EEB-CCE9-4146-89B2-9B945FC05599}" srcId="{DD1DDA67-A116-4975-84E8-1FD7CB6139BF}" destId="{32CBBD3B-5985-4A43-AD5B-54DEA07E3971}" srcOrd="5" destOrd="0" parTransId="{702F19E3-EFA0-4FA7-9035-562A3BCCFBC4}" sibTransId="{CEE83B93-BD74-4C46-9D3F-3B3DAE14D7A7}"/>
    <dgm:cxn modelId="{A43096F0-3A63-4B16-BAE3-67B1ADD82D1D}" type="presOf" srcId="{AF728D7A-0243-4FE6-B694-FC1BD253D3D7}" destId="{225944B1-9586-4290-B4CE-A611E02AA369}" srcOrd="0" destOrd="0" presId="urn:microsoft.com/office/officeart/2005/8/layout/vList2"/>
    <dgm:cxn modelId="{8FBDADF8-F62D-49E9-91D1-0DD98DED0ED1}" type="presOf" srcId="{CDF83046-C41F-4CBF-84FD-539DB803C180}" destId="{2B2B2257-CDE9-4807-BF9B-22E2D32DE996}" srcOrd="0" destOrd="0" presId="urn:microsoft.com/office/officeart/2005/8/layout/vList2"/>
    <dgm:cxn modelId="{E58034BE-8788-4A2F-91AC-3EEC9F54B044}" type="presParOf" srcId="{09692A88-4CE3-4001-8FAE-C0B599291FEB}" destId="{225944B1-9586-4290-B4CE-A611E02AA369}" srcOrd="0" destOrd="0" presId="urn:microsoft.com/office/officeart/2005/8/layout/vList2"/>
    <dgm:cxn modelId="{6545F25B-73B4-4D5C-B843-2E12A330D3A2}" type="presParOf" srcId="{09692A88-4CE3-4001-8FAE-C0B599291FEB}" destId="{C0AC3B71-F0A0-4981-A02D-4CC42F3FAE91}" srcOrd="1" destOrd="0" presId="urn:microsoft.com/office/officeart/2005/8/layout/vList2"/>
    <dgm:cxn modelId="{15032DF3-71EC-4FC8-A19F-6880B382F1D5}" type="presParOf" srcId="{09692A88-4CE3-4001-8FAE-C0B599291FEB}" destId="{2B2B2257-CDE9-4807-BF9B-22E2D32DE996}" srcOrd="2" destOrd="0" presId="urn:microsoft.com/office/officeart/2005/8/layout/vList2"/>
    <dgm:cxn modelId="{092BB0EC-5978-45A1-9A18-0BE769DD03FB}" type="presParOf" srcId="{09692A88-4CE3-4001-8FAE-C0B599291FEB}" destId="{D483105A-3ADC-4136-8686-6DEC9A0FED8C}" srcOrd="3" destOrd="0" presId="urn:microsoft.com/office/officeart/2005/8/layout/vList2"/>
    <dgm:cxn modelId="{5DCCB6A2-4618-411E-85E4-70579E8FA3EE}" type="presParOf" srcId="{09692A88-4CE3-4001-8FAE-C0B599291FEB}" destId="{2F279B71-1BBC-48C5-8304-4764FD8B1499}" srcOrd="4" destOrd="0" presId="urn:microsoft.com/office/officeart/2005/8/layout/vList2"/>
    <dgm:cxn modelId="{AE1871E4-322A-4A6E-ABB0-D0704117E5AF}" type="presParOf" srcId="{09692A88-4CE3-4001-8FAE-C0B599291FEB}" destId="{0FE0DB9E-6148-49D3-B43B-06A283216CFD}" srcOrd="5" destOrd="0" presId="urn:microsoft.com/office/officeart/2005/8/layout/vList2"/>
    <dgm:cxn modelId="{24B0DAF2-DA06-411C-97EE-8292433C377A}" type="presParOf" srcId="{09692A88-4CE3-4001-8FAE-C0B599291FEB}" destId="{E8FAC309-2786-4735-BF84-1F7958E71FEE}" srcOrd="6" destOrd="0" presId="urn:microsoft.com/office/officeart/2005/8/layout/vList2"/>
    <dgm:cxn modelId="{F7F27798-74D6-4F6A-80BC-3F1149B10853}" type="presParOf" srcId="{09692A88-4CE3-4001-8FAE-C0B599291FEB}" destId="{29404EFA-8D8F-4EA4-AA2A-1FF9AE2B67EC}" srcOrd="7" destOrd="0" presId="urn:microsoft.com/office/officeart/2005/8/layout/vList2"/>
    <dgm:cxn modelId="{74EBEECF-4430-4D15-B938-10E5333BE9A4}" type="presParOf" srcId="{09692A88-4CE3-4001-8FAE-C0B599291FEB}" destId="{8AB8A2D8-B8B2-4A11-84BA-12EBE97F9963}" srcOrd="8" destOrd="0" presId="urn:microsoft.com/office/officeart/2005/8/layout/vList2"/>
    <dgm:cxn modelId="{75D01AD6-3F47-4333-92CB-83116A565A31}" type="presParOf" srcId="{09692A88-4CE3-4001-8FAE-C0B599291FEB}" destId="{B8EECE79-1985-4DA6-9480-7C812C1D8B56}" srcOrd="9" destOrd="0" presId="urn:microsoft.com/office/officeart/2005/8/layout/vList2"/>
    <dgm:cxn modelId="{D5FC30A1-7F9A-4402-BA11-C36FBABB162F}" type="presParOf" srcId="{09692A88-4CE3-4001-8FAE-C0B599291FEB}" destId="{2D92F3E6-E3F8-49ED-83E1-691BAE295D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944B1-9586-4290-B4CE-A611E02AA369}">
      <dsp:nvSpPr>
        <dsp:cNvPr id="0" name=""/>
        <dsp:cNvSpPr/>
      </dsp:nvSpPr>
      <dsp:spPr>
        <a:xfrm>
          <a:off x="0" y="106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단국대학교 산업공학과 김준호 교수는 코로나가 종식되고 곧 다가 올 대면강의에 있어 걱정거리가 생겼다</a:t>
          </a:r>
          <a:r>
            <a:rPr lang="en-US" sz="1400" b="1" kern="1200" dirty="0"/>
            <a:t>.</a:t>
          </a:r>
        </a:p>
      </dsp:txBody>
      <dsp:txXfrm>
        <a:off x="18270" y="19338"/>
        <a:ext cx="8415001" cy="337722"/>
      </dsp:txXfrm>
    </dsp:sp>
    <dsp:sp modelId="{2B2B2257-CDE9-4807-BF9B-22E2D32DE996}">
      <dsp:nvSpPr>
        <dsp:cNvPr id="0" name=""/>
        <dsp:cNvSpPr/>
      </dsp:nvSpPr>
      <dsp:spPr>
        <a:xfrm>
          <a:off x="0" y="387453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그 이유는 다음과 같다</a:t>
          </a:r>
          <a:r>
            <a:rPr lang="en-US" altLang="ko-KR" sz="1400" kern="1200" dirty="0"/>
            <a:t>.</a:t>
          </a:r>
          <a:endParaRPr lang="en-US" sz="1400" kern="1200" dirty="0"/>
        </a:p>
      </dsp:txBody>
      <dsp:txXfrm>
        <a:off x="18270" y="405723"/>
        <a:ext cx="8415001" cy="337722"/>
      </dsp:txXfrm>
    </dsp:sp>
    <dsp:sp modelId="{2F279B71-1BBC-48C5-8304-4764FD8B1499}">
      <dsp:nvSpPr>
        <dsp:cNvPr id="0" name=""/>
        <dsp:cNvSpPr/>
      </dsp:nvSpPr>
      <dsp:spPr>
        <a:xfrm>
          <a:off x="0" y="77383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1. 2</a:t>
          </a:r>
          <a:r>
            <a:rPr lang="ko-KR" sz="1400" kern="1200" dirty="0"/>
            <a:t>년 이상의 오랜 </a:t>
          </a:r>
          <a:r>
            <a:rPr lang="ko-KR" sz="1400" kern="1200" dirty="0" err="1"/>
            <a:t>비대면</a:t>
          </a:r>
          <a:r>
            <a:rPr lang="ko-KR" sz="1400" kern="1200" dirty="0"/>
            <a:t> 강의로 인해 학생들의 얼굴과 신상을 파악하지 못하였다</a:t>
          </a:r>
          <a:r>
            <a:rPr lang="en-US" sz="1400" kern="1200" dirty="0"/>
            <a:t>.</a:t>
          </a:r>
        </a:p>
      </dsp:txBody>
      <dsp:txXfrm>
        <a:off x="18270" y="792108"/>
        <a:ext cx="8415001" cy="337722"/>
      </dsp:txXfrm>
    </dsp:sp>
    <dsp:sp modelId="{E8FAC309-2786-4735-BF84-1F7958E71FEE}">
      <dsp:nvSpPr>
        <dsp:cNvPr id="0" name=""/>
        <dsp:cNvSpPr/>
      </dsp:nvSpPr>
      <dsp:spPr>
        <a:xfrm>
          <a:off x="0" y="116022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2. 1</a:t>
          </a:r>
          <a:r>
            <a:rPr lang="ko-KR" sz="1400" kern="1200" dirty="0"/>
            <a:t>의 이유로 고전적인 호명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후 얼굴확인</a:t>
          </a:r>
          <a:r>
            <a:rPr lang="ko-KR" sz="1400" kern="1200" dirty="0"/>
            <a:t> 출석에 어려움이 예상된다</a:t>
          </a:r>
          <a:r>
            <a:rPr lang="en-US" sz="1400" kern="1200" dirty="0"/>
            <a:t>.</a:t>
          </a:r>
          <a:r>
            <a:rPr lang="ko-KR" sz="1400" kern="1200" dirty="0"/>
            <a:t> </a:t>
          </a:r>
          <a:endParaRPr lang="en-US" sz="1400" kern="1200" dirty="0"/>
        </a:p>
      </dsp:txBody>
      <dsp:txXfrm>
        <a:off x="18270" y="1178492"/>
        <a:ext cx="8415001" cy="337722"/>
      </dsp:txXfrm>
    </dsp:sp>
    <dsp:sp modelId="{8AB8A2D8-B8B2-4A11-84BA-12EBE97F9963}">
      <dsp:nvSpPr>
        <dsp:cNvPr id="0" name=""/>
        <dsp:cNvSpPr/>
      </dsp:nvSpPr>
      <dsp:spPr>
        <a:xfrm>
          <a:off x="0" y="1546607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3. 2</a:t>
          </a:r>
          <a:r>
            <a:rPr lang="ko-KR" sz="1400" kern="1200" dirty="0"/>
            <a:t>의 이유로 대리출석이 성행 할 것으로 예상된다</a:t>
          </a:r>
          <a:r>
            <a:rPr lang="en-US" sz="1400" kern="1200" dirty="0"/>
            <a:t>.</a:t>
          </a:r>
        </a:p>
      </dsp:txBody>
      <dsp:txXfrm>
        <a:off x="18270" y="1564877"/>
        <a:ext cx="8415001" cy="337722"/>
      </dsp:txXfrm>
    </dsp:sp>
    <dsp:sp modelId="{2D92F3E6-E3F8-49ED-83E1-691BAE295DC3}">
      <dsp:nvSpPr>
        <dsp:cNvPr id="0" name=""/>
        <dsp:cNvSpPr/>
      </dsp:nvSpPr>
      <dsp:spPr>
        <a:xfrm>
          <a:off x="0" y="193299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</a:t>
          </a:r>
          <a:r>
            <a:rPr lang="ko-KR" sz="1400" kern="1200" dirty="0"/>
            <a:t>길고 힘든 대면강의에 적응하지 못한 학생들의 잦은 출석 후 수업이탈 행위가 예상된다</a:t>
          </a:r>
          <a:r>
            <a:rPr lang="en-US" sz="1400" kern="1200" dirty="0"/>
            <a:t>.</a:t>
          </a:r>
        </a:p>
      </dsp:txBody>
      <dsp:txXfrm>
        <a:off x="18270" y="1951262"/>
        <a:ext cx="8415001" cy="337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3DF3-7F7C-4F87-95E8-C3CCC9237FDC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0D034-9FBF-4B2B-B350-6B076DC9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0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v/opencv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116542" y="1624414"/>
            <a:ext cx="7600749" cy="5125165"/>
            <a:chOff x="116542" y="1624414"/>
            <a:chExt cx="7600749" cy="51251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116542" y="1624414"/>
              <a:ext cx="76007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spc="-300" dirty="0" err="1">
                  <a:solidFill>
                    <a:schemeClr val="bg1"/>
                  </a:solidFill>
                </a:rPr>
                <a:t>OpenCv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와 </a:t>
              </a:r>
              <a:r>
                <a:rPr lang="ko-KR" altLang="en-US" sz="4400" b="1" spc="-300" dirty="0" err="1">
                  <a:solidFill>
                    <a:schemeClr val="bg1"/>
                  </a:solidFill>
                </a:rPr>
                <a:t>합성곱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 신경망을 </a:t>
              </a:r>
              <a:endParaRPr lang="en-US" altLang="ko-KR" sz="4400" b="1" spc="-3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400" b="1" spc="-300" dirty="0">
                  <a:solidFill>
                    <a:schemeClr val="bg1"/>
                  </a:solidFill>
                </a:rPr>
                <a:t>이용한 스마트 출석 시스템 설계 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470589" y="3533314"/>
              <a:ext cx="7084307" cy="321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          대면 수업 시 대리출석과 출석 확인 후 수업이탈 문제 방지 중심으로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                                                               팀 명   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단데기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endParaRPr lang="en-US" altLang="ko-KR" sz="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팀 장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32161314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김 호 준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                                                                               팀 원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32181799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박 인 애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32180649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김 선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32182814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유 연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1500" b="1" dirty="0">
                <a:solidFill>
                  <a:schemeClr val="bg1"/>
                </a:solidFill>
              </a:endParaRP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마루 부리 Beta"/>
                <a:ea typeface="마루 부리 Beta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마루 부리 Beta"/>
              <a:ea typeface="마루 부리 Bet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557" y="5201683"/>
            <a:ext cx="10196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대면수업 경험이 있는 </a:t>
            </a:r>
            <a:r>
              <a:rPr lang="en-US" altLang="ko-KR" dirty="0"/>
              <a:t>2016~2019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단국대 입학생 대상으로 설문조사 한 결과</a:t>
            </a:r>
            <a:r>
              <a:rPr lang="en-US" altLang="ko-KR" dirty="0"/>
              <a:t>, </a:t>
            </a:r>
            <a:r>
              <a:rPr lang="ko-KR" altLang="en-US" dirty="0"/>
              <a:t>페르소나인 김준호 교수의 걱정은 현실화 될 가능성이 있다는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따라서 얼굴인식 </a:t>
            </a:r>
            <a:r>
              <a:rPr lang="en-US" altLang="ko-KR" dirty="0"/>
              <a:t>AI</a:t>
            </a:r>
            <a:r>
              <a:rPr lang="ko-KR" altLang="en-US" dirty="0"/>
              <a:t>와 출석관리 데이터베이스를 연계하여 기존의 방법보다 더 체계적이고 자동화된 시스템을 통해 문제를 해결하려고 한다</a:t>
            </a:r>
            <a:r>
              <a:rPr lang="en-US" altLang="ko-KR" dirty="0"/>
              <a:t>.</a:t>
            </a: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35213" y="951265"/>
            <a:ext cx="4536567" cy="2088261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3"/>
          <a:srcRect b="6091"/>
          <a:stretch/>
        </p:blipFill>
        <p:spPr>
          <a:xfrm>
            <a:off x="1025505" y="3162829"/>
            <a:ext cx="4536567" cy="2202558"/>
          </a:xfrm>
          <a:prstGeom prst="rect">
            <a:avLst/>
          </a:prstGeom>
        </p:spPr>
      </p:pic>
      <p:pic>
        <p:nvPicPr>
          <p:cNvPr id="43" name="그림 4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611055" y="900111"/>
            <a:ext cx="4536567" cy="2088261"/>
          </a:xfrm>
          <a:prstGeom prst="rect">
            <a:avLst/>
          </a:prstGeom>
        </p:spPr>
      </p:pic>
      <p:pic>
        <p:nvPicPr>
          <p:cNvPr id="44" name="그림 4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29928" y="3162829"/>
            <a:ext cx="4536567" cy="2202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명세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566848" y="1446874"/>
            <a:ext cx="97294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영상처리가 가능한</a:t>
            </a:r>
            <a:r>
              <a:rPr lang="en-US" altLang="ko-KR" dirty="0"/>
              <a:t> </a:t>
            </a:r>
            <a:r>
              <a:rPr lang="ko-KR" altLang="en-US" dirty="0"/>
              <a:t>스마트 글라스와 출석 시스템 연동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 AI</a:t>
            </a:r>
            <a:r>
              <a:rPr lang="ko-KR" altLang="en-US" dirty="0"/>
              <a:t>를 통한 얼굴인식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해당 객체의 정보가 그래픽 인터페이스로 출력 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얼굴인식 </a:t>
            </a:r>
            <a:r>
              <a:rPr lang="en-US" altLang="ko-KR" dirty="0"/>
              <a:t>AI</a:t>
            </a:r>
            <a:r>
              <a:rPr lang="ko-KR" altLang="en-US" dirty="0"/>
              <a:t>와 출석 데이터베이스 연계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자동으로 출석 데이터베이스에 기록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개의 조건이 모두 만족되어야 당일 출석 인정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04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1.4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확인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3876B29-278C-4B89-93C4-7FC00A5D1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16709"/>
              </p:ext>
            </p:extLst>
          </p:nvPr>
        </p:nvGraphicFramePr>
        <p:xfrm>
          <a:off x="869255" y="970889"/>
          <a:ext cx="10453490" cy="572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852">
                  <a:extLst>
                    <a:ext uri="{9D8B030D-6E8A-4147-A177-3AD203B41FA5}">
                      <a16:colId xmlns:a16="http://schemas.microsoft.com/office/drawing/2014/main" val="3238152614"/>
                    </a:ext>
                  </a:extLst>
                </a:gridCol>
                <a:gridCol w="1911984">
                  <a:extLst>
                    <a:ext uri="{9D8B030D-6E8A-4147-A177-3AD203B41FA5}">
                      <a16:colId xmlns:a16="http://schemas.microsoft.com/office/drawing/2014/main" val="4078990035"/>
                    </a:ext>
                  </a:extLst>
                </a:gridCol>
                <a:gridCol w="4669654">
                  <a:extLst>
                    <a:ext uri="{9D8B030D-6E8A-4147-A177-3AD203B41FA5}">
                      <a16:colId xmlns:a16="http://schemas.microsoft.com/office/drawing/2014/main" val="625346197"/>
                    </a:ext>
                  </a:extLst>
                </a:gridCol>
              </a:tblGrid>
              <a:tr h="512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요구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구현 가능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65590"/>
                  </a:ext>
                </a:extLst>
              </a:tr>
              <a:tr h="39738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영상처리 가능한 스마트 글라스와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시스템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스마트 글라스 구입 예산부족 및 기술력 부족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따라서 스마트 글라스 대신 웹 캠과 </a:t>
                      </a:r>
                      <a:b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안경을 결합하는 것으로 시연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2603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를 통한 얼굴인식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14597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해당 객체의 정보가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그래픽 인터페이스로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18185"/>
                  </a:ext>
                </a:extLst>
              </a:tr>
              <a:tr h="78462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얼굴인식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와 출석 데이터 연계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가상의 출석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만들고 </a:t>
                      </a: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과 연동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13591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자동으로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데이터베이스에 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트리거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프로시저 사용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59917"/>
                  </a:ext>
                </a:extLst>
              </a:tr>
              <a:tr h="101347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퇴실출석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개의 조건 모두 만족 시 당일 출석 인정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조건연산자를 활용하여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퇴실출석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반환 할 때 출석인정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04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227360" y="1390313"/>
            <a:ext cx="7251940" cy="5198294"/>
            <a:chOff x="237192" y="1529158"/>
            <a:chExt cx="7251940" cy="51982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237192" y="1529158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프로그램 설계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92" y="2567038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011" y="2987454"/>
              <a:ext cx="3927678" cy="3739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객체 학습 할 사람 얼굴 데이터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 객체 인식이 가능한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SSD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2.1.3 CNN</a:t>
              </a:r>
              <a:r>
                <a:rPr lang="ko-KR" altLang="en-US" sz="1600" dirty="0">
                  <a:solidFill>
                    <a:schemeClr val="bg1"/>
                  </a:solidFill>
                </a:rPr>
                <a:t>영상인식 학습 프로그램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출석 데이터베이스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2.3 Python-DB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연동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입실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중간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퇴실 시스템 순서도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55179" y="1029995"/>
            <a:ext cx="8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기능 구현을 위해 영상인식에 특화 된 </a:t>
            </a:r>
            <a:r>
              <a:rPr lang="en-US" altLang="ko-KR" dirty="0"/>
              <a:t>CNN(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48A13-4601-42B8-AA21-6D15C2D0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13" y="1613332"/>
            <a:ext cx="8083826" cy="4591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9EECA-DAC1-451C-8A5D-6D3C1E0C07AC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D99C9-B5C5-4E8D-B783-2EBA4F87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" r="-296" b="5201"/>
          <a:stretch/>
        </p:blipFill>
        <p:spPr>
          <a:xfrm>
            <a:off x="2193762" y="1585288"/>
            <a:ext cx="8253654" cy="4549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39338-F204-41DC-A9B4-538B9E46C35F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252450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폴링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0F0FD7-B726-4B58-8693-D327495D3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" b="5843"/>
          <a:stretch/>
        </p:blipFill>
        <p:spPr>
          <a:xfrm>
            <a:off x="2174524" y="1618367"/>
            <a:ext cx="7990287" cy="440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D73CC-AAF2-41CA-B064-69E6A35816E6}"/>
              </a:ext>
            </a:extLst>
          </p:cNvPr>
          <p:cNvSpPr txBox="1"/>
          <p:nvPr/>
        </p:nvSpPr>
        <p:spPr>
          <a:xfrm>
            <a:off x="4256513" y="6212264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142622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666048" y="1282334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CNN</a:t>
            </a:r>
            <a:r>
              <a:rPr lang="ko-KR" altLang="en-US" dirty="0"/>
              <a:t> 구축을 위해 필요한 자료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1361462" y="4510709"/>
            <a:ext cx="946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객체 학습 할 사람의 얼굴 데이터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객체 인식이 가능한 </a:t>
            </a:r>
            <a:r>
              <a:rPr lang="en-US" altLang="ko-KR" dirty="0"/>
              <a:t>SSD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CNN</a:t>
            </a:r>
            <a:r>
              <a:rPr lang="ko-KR" altLang="en-US" dirty="0"/>
              <a:t>영상인식 학습 프로그램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DF343-E28C-4FEF-A453-51408224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33" y="1950417"/>
            <a:ext cx="3397827" cy="2092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4A62C5-D2DC-447E-8D11-A5A63C41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31" y="1847741"/>
            <a:ext cx="3623071" cy="2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객체 학습 할 사람의 얼굴 데이터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40925" y="1306605"/>
            <a:ext cx="952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팀원의 지인을 객체로 설정하여 </a:t>
            </a:r>
            <a:r>
              <a:rPr lang="en-US" altLang="ko-KR" dirty="0"/>
              <a:t>3</a:t>
            </a:r>
            <a:r>
              <a:rPr lang="ko-KR" altLang="en-US" dirty="0"/>
              <a:t>분 분량의 얼굴 동영상을 녹화 후 </a:t>
            </a:r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 라이브러리를 이용하여 동영상에서 이미지파일 추출</a:t>
            </a:r>
            <a:endParaRPr lang="en-US" altLang="ko-KR" dirty="0"/>
          </a:p>
          <a:p>
            <a:r>
              <a:rPr lang="ko-KR" altLang="en-US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CF0D03-6541-415E-BFEC-C6F4B441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84" y="2398037"/>
            <a:ext cx="3797327" cy="2860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05DD6-29A1-4FE0-94D4-A64C12D9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" y="2389159"/>
            <a:ext cx="3797327" cy="28602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3A6A05-2261-4315-8F9B-A6C10FDA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00" y="2381143"/>
            <a:ext cx="4202348" cy="28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얼굴 객체 인식이 가능한 </a:t>
            </a:r>
            <a:r>
              <a:rPr lang="en-US" altLang="ko-KR" sz="2400" dirty="0"/>
              <a:t>SSD</a:t>
            </a:r>
            <a:r>
              <a:rPr lang="ko-KR" altLang="en-US" sz="2400" dirty="0"/>
              <a:t>모델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99767" y="899943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GitHub</a:t>
            </a:r>
            <a:r>
              <a:rPr lang="ko-KR" altLang="en-US" dirty="0"/>
              <a:t>를 통한 소스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42106-58CA-4174-86A8-475E45F1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8" y="1362373"/>
            <a:ext cx="11742821" cy="53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FB2D260-9D97-4ED1-8395-687AC7854666}"/>
              </a:ext>
            </a:extLst>
          </p:cNvPr>
          <p:cNvGrpSpPr>
            <a:grpSpLocks/>
          </p:cNvGrpSpPr>
          <p:nvPr/>
        </p:nvGrpSpPr>
        <p:grpSpPr>
          <a:xfrm>
            <a:off x="485013" y="156726"/>
            <a:ext cx="10998992" cy="6455682"/>
            <a:chOff x="485012" y="156725"/>
            <a:chExt cx="10998992" cy="6455682"/>
          </a:xfrm>
        </p:grpSpPr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E935AA1A-F0BF-41C7-819F-C0894C960883}"/>
                </a:ext>
              </a:extLst>
            </p:cNvPr>
            <p:cNvSpPr/>
            <p:nvPr/>
          </p:nvSpPr>
          <p:spPr>
            <a:xfrm>
              <a:off x="485012" y="156725"/>
              <a:ext cx="10787406" cy="6455682"/>
            </a:xfrm>
            <a:prstGeom prst="rect">
              <a:avLst/>
            </a:prstGeom>
            <a:solidFill>
              <a:srgbClr val="FFFFFF">
                <a:alpha val="7765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CC</a:t>
              </a:r>
            </a:p>
          </p:txBody>
        </p:sp>
        <p:sp>
          <p:nvSpPr>
            <p:cNvPr id="5" name="직사각형 2">
              <a:extLst>
                <a:ext uri="{FF2B5EF4-FFF2-40B4-BE49-F238E27FC236}">
                  <a16:creationId xmlns:a16="http://schemas.microsoft.com/office/drawing/2014/main" id="{B1042886-2850-419A-9365-3980E715954E}"/>
                </a:ext>
              </a:extLst>
            </p:cNvPr>
            <p:cNvSpPr/>
            <p:nvPr/>
          </p:nvSpPr>
          <p:spPr>
            <a:xfrm>
              <a:off x="1255469" y="514284"/>
              <a:ext cx="100169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spc="-300" dirty="0" err="1"/>
                <a:t>OpenCv</a:t>
              </a:r>
              <a:r>
                <a:rPr lang="ko-KR" altLang="en-US" sz="3200" b="1" spc="-300" dirty="0"/>
                <a:t>와 </a:t>
              </a:r>
              <a:r>
                <a:rPr lang="ko-KR" altLang="en-US" sz="3200" b="1" spc="-300" dirty="0" err="1"/>
                <a:t>합성곱</a:t>
              </a:r>
              <a:r>
                <a:rPr lang="ko-KR" altLang="en-US" sz="3200" b="1" spc="-300" dirty="0"/>
                <a:t> 신경망을 이용한 스마트 출석 시스템 설계  </a:t>
              </a:r>
            </a:p>
          </p:txBody>
        </p:sp>
        <p:sp>
          <p:nvSpPr>
            <p:cNvPr id="6" name="직사각형 3">
              <a:extLst>
                <a:ext uri="{FF2B5EF4-FFF2-40B4-BE49-F238E27FC236}">
                  <a16:creationId xmlns:a16="http://schemas.microsoft.com/office/drawing/2014/main" id="{FC5B6A8C-058D-4AB8-B779-F217AD9F7176}"/>
                </a:ext>
              </a:extLst>
            </p:cNvPr>
            <p:cNvSpPr/>
            <p:nvPr/>
          </p:nvSpPr>
          <p:spPr>
            <a:xfrm>
              <a:off x="6319674" y="1680974"/>
              <a:ext cx="43406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400" b="1" spc="-300" dirty="0" err="1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OpenCv</a:t>
              </a:r>
              <a:r>
                <a:rPr lang="ko-KR" altLang="en-US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와 </a:t>
              </a:r>
              <a:r>
                <a:rPr lang="en-US" altLang="ko-KR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CNN</a:t>
              </a:r>
              <a:r>
                <a:rPr lang="ko-KR" altLang="en-US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을 이용한 얼굴인식을 통해 스마트 출석 시스템 설계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FEBEF140-1CBA-4FB9-993E-9BAA5DD265F1}"/>
                </a:ext>
              </a:extLst>
            </p:cNvPr>
            <p:cNvSpPr txBox="1"/>
            <p:nvPr/>
          </p:nvSpPr>
          <p:spPr>
            <a:xfrm>
              <a:off x="1322156" y="2083351"/>
              <a:ext cx="49655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산업공학과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팀장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김호준</a:t>
              </a:r>
              <a:endParaRPr kumimoji="0" lang="ko-KR" altLang="en-US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팀원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kumimoji="0" lang="ko-KR" altLang="en-US" sz="18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박인애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유연경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김선경</a:t>
              </a:r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21794968-9960-4F6F-B0B9-5CF5A5A08AB7}"/>
                </a:ext>
              </a:extLst>
            </p:cNvPr>
            <p:cNvSpPr/>
            <p:nvPr/>
          </p:nvSpPr>
          <p:spPr>
            <a:xfrm rot="5400000">
              <a:off x="4079794" y="4057898"/>
              <a:ext cx="4032412" cy="68938"/>
            </a:xfrm>
            <a:prstGeom prst="rect">
              <a:avLst/>
            </a:prstGeom>
            <a:solidFill>
              <a:srgbClr val="79C3DD">
                <a:alpha val="10000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None/>
                <a:tabLst>
                  <a:tab pos="60871" algn="l"/>
                  <a:tab pos="97394" algn="l"/>
                </a:tabLst>
                <a:defRPr/>
              </a:pPr>
              <a:endParaRPr kumimoji="0" lang="en-US" altLang="ko-KR" sz="1193" b="1" i="0" u="none" strike="noStrike" kern="1200" cap="none" spc="0" normalizeH="0" baseline="0">
                <a:ln w="9525">
                  <a:solidFill>
                    <a:srgbClr val="EB5175"/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9" name="직사각형 6">
              <a:extLst>
                <a:ext uri="{FF2B5EF4-FFF2-40B4-BE49-F238E27FC236}">
                  <a16:creationId xmlns:a16="http://schemas.microsoft.com/office/drawing/2014/main" id="{C137ABA7-6E2B-4624-A081-C9A0892FA2AC}"/>
                </a:ext>
              </a:extLst>
            </p:cNvPr>
            <p:cNvSpPr/>
            <p:nvPr/>
          </p:nvSpPr>
          <p:spPr>
            <a:xfrm>
              <a:off x="1322157" y="3153734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Schedule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3E0202E5-534A-46B4-8DBD-1156650C7D16}"/>
                </a:ext>
              </a:extLst>
            </p:cNvPr>
            <p:cNvSpPr txBox="1"/>
            <p:nvPr/>
          </p:nvSpPr>
          <p:spPr>
            <a:xfrm>
              <a:off x="1271464" y="3573016"/>
              <a:ext cx="496552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12.03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계획안 발표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12.05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제품 구현 가능성 검토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.08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제품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설계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.18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발표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ppt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작성 및 최종 오류 수정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.20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발표</a:t>
              </a:r>
            </a:p>
          </p:txBody>
        </p:sp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307241A4-E1D2-4014-929E-5C248E8B19F3}"/>
                </a:ext>
              </a:extLst>
            </p:cNvPr>
            <p:cNvSpPr/>
            <p:nvPr/>
          </p:nvSpPr>
          <p:spPr>
            <a:xfrm>
              <a:off x="1322157" y="5097374"/>
              <a:ext cx="3173202" cy="444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Dataset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D6F409FA-737D-4B14-A257-F3B2405AFE1E}"/>
                </a:ext>
              </a:extLst>
            </p:cNvPr>
            <p:cNvSpPr txBox="1"/>
            <p:nvPr/>
          </p:nvSpPr>
          <p:spPr>
            <a:xfrm>
              <a:off x="1322156" y="5528532"/>
              <a:ext cx="4965521" cy="64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6BD3BF80-47FB-480C-9301-EC0A2A99FE2B}"/>
                </a:ext>
              </a:extLst>
            </p:cNvPr>
            <p:cNvSpPr/>
            <p:nvPr/>
          </p:nvSpPr>
          <p:spPr>
            <a:xfrm>
              <a:off x="2810706" y="1279847"/>
              <a:ext cx="61360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프로젝트 기간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: 2021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12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03~2021.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12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 . 20</a:t>
              </a:r>
              <a:endParaRPr kumimoji="0" lang="en-US" altLang="ko-KR" sz="20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D4DA8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4" name="직사각형 12">
              <a:extLst>
                <a:ext uri="{FF2B5EF4-FFF2-40B4-BE49-F238E27FC236}">
                  <a16:creationId xmlns:a16="http://schemas.microsoft.com/office/drawing/2014/main" id="{154ADA16-2323-46A6-8029-09D31EE765F6}"/>
                </a:ext>
              </a:extLst>
            </p:cNvPr>
            <p:cNvSpPr/>
            <p:nvPr/>
          </p:nvSpPr>
          <p:spPr>
            <a:xfrm>
              <a:off x="1322157" y="1691053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Team &amp; Member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D2DF23C8-A169-4795-B79E-DFC982FC1091}"/>
                </a:ext>
              </a:extLst>
            </p:cNvPr>
            <p:cNvSpPr txBox="1"/>
            <p:nvPr/>
          </p:nvSpPr>
          <p:spPr>
            <a:xfrm>
              <a:off x="6356656" y="2444052"/>
              <a:ext cx="49655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OpenCv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를 이용하여 얼굴 데이터를 추출하고 이를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CNN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에 학습시켜 얼굴 객체 검출이 가능하게 만들고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스마트안경을 이용한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VR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기술을 통해 교수는 학생들의 얼굴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이름파악과 효율적인 출석체크 가능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16" name="직사각형 14">
              <a:extLst>
                <a:ext uri="{FF2B5EF4-FFF2-40B4-BE49-F238E27FC236}">
                  <a16:creationId xmlns:a16="http://schemas.microsoft.com/office/drawing/2014/main" id="{A3EF2D5B-DC51-49FC-944C-DA0EB8A09148}"/>
                </a:ext>
              </a:extLst>
            </p:cNvPr>
            <p:cNvSpPr/>
            <p:nvPr/>
          </p:nvSpPr>
          <p:spPr>
            <a:xfrm>
              <a:off x="6429060" y="3652924"/>
              <a:ext cx="4340628" cy="450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Skills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2CB0AB-0146-4620-8621-BB97542BE811}"/>
                </a:ext>
              </a:extLst>
            </p:cNvPr>
            <p:cNvSpPr txBox="1"/>
            <p:nvPr/>
          </p:nvSpPr>
          <p:spPr>
            <a:xfrm>
              <a:off x="1250307" y="5492116"/>
              <a:ext cx="4645160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700" dirty="0"/>
                <a:t>팀장의 지인 </a:t>
              </a:r>
              <a:r>
                <a:rPr lang="en-US" altLang="ko-KR" sz="1700" dirty="0"/>
                <a:t>3</a:t>
              </a:r>
              <a:r>
                <a:rPr lang="ko-KR" altLang="en-US" sz="1700" dirty="0"/>
                <a:t>명의 얼굴 데이터 추출</a:t>
              </a:r>
              <a:endParaRPr lang="en-US" altLang="ko-KR" sz="1700" dirty="0"/>
            </a:p>
          </p:txBody>
        </p:sp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38FD811D-56A0-45DD-8FF6-15F096FBC5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3657943"/>
                </p:ext>
              </p:extLst>
            </p:nvPr>
          </p:nvGraphicFramePr>
          <p:xfrm>
            <a:off x="6104204" y="3774362"/>
            <a:ext cx="5379800" cy="283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9946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/>
              <a:t>CNN</a:t>
            </a:r>
            <a:r>
              <a:rPr lang="ko-KR" altLang="en-US" sz="2400" dirty="0"/>
              <a:t>영상인식 학습 프로그램</a:t>
            </a:r>
            <a:endParaRPr lang="en-US" altLang="ko-KR" sz="2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449179" y="1018670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황선규</a:t>
            </a:r>
            <a:r>
              <a:rPr lang="ko-KR" altLang="en-US" dirty="0"/>
              <a:t> </a:t>
            </a:r>
            <a:r>
              <a:rPr lang="en-US" altLang="ko-KR" dirty="0"/>
              <a:t>Computer Vision GitHub</a:t>
            </a:r>
            <a:r>
              <a:rPr lang="ko-KR" altLang="en-US" dirty="0"/>
              <a:t>에서 소스 다운로드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14C2B-B170-4AF0-BC1B-EAD50C20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1447960"/>
            <a:ext cx="9763432" cy="51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출석 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1BC99-ACE8-40CE-92AA-AB3CF4BC3CCB}"/>
              </a:ext>
            </a:extLst>
          </p:cNvPr>
          <p:cNvSpPr txBox="1"/>
          <p:nvPr/>
        </p:nvSpPr>
        <p:spPr>
          <a:xfrm>
            <a:off x="829562" y="2243191"/>
            <a:ext cx="393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C68DFA5-365D-428A-AB4E-589CAFF34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02056"/>
              </p:ext>
            </p:extLst>
          </p:nvPr>
        </p:nvGraphicFramePr>
        <p:xfrm>
          <a:off x="583703" y="1291177"/>
          <a:ext cx="4798246" cy="542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011">
                  <a:extLst>
                    <a:ext uri="{9D8B030D-6E8A-4147-A177-3AD203B41FA5}">
                      <a16:colId xmlns:a16="http://schemas.microsoft.com/office/drawing/2014/main" val="91047065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2562460942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400083802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3547560246"/>
                    </a:ext>
                  </a:extLst>
                </a:gridCol>
              </a:tblGrid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99101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71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93315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5914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7377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12719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49838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98963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8979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199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9366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8850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43473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740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26464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1319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35111E3-BE46-487D-96C3-7E9AA191F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72975"/>
              </p:ext>
            </p:extLst>
          </p:nvPr>
        </p:nvGraphicFramePr>
        <p:xfrm>
          <a:off x="6228883" y="1297107"/>
          <a:ext cx="4625388" cy="1728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347">
                  <a:extLst>
                    <a:ext uri="{9D8B030D-6E8A-4147-A177-3AD203B41FA5}">
                      <a16:colId xmlns:a16="http://schemas.microsoft.com/office/drawing/2014/main" val="2411347513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2014453280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3511270597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4006045587"/>
                    </a:ext>
                  </a:extLst>
                </a:gridCol>
              </a:tblGrid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84095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14018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016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퇴실출석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1030"/>
                  </a:ext>
                </a:extLst>
              </a:tr>
              <a:tr h="387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03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0E9891-0A54-436E-86D0-DB14082C17D5}"/>
              </a:ext>
            </a:extLst>
          </p:cNvPr>
          <p:cNvSpPr txBox="1"/>
          <p:nvPr/>
        </p:nvSpPr>
        <p:spPr>
          <a:xfrm>
            <a:off x="5939565" y="3106613"/>
            <a:ext cx="63504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dirty="0"/>
              <a:t>N = 1</a:t>
            </a:r>
          </a:p>
          <a:p>
            <a:pPr latinLnBrk="1"/>
            <a:endParaRPr lang="en-US" altLang="ko-KR" sz="800" dirty="0"/>
          </a:p>
          <a:p>
            <a:pPr latinLnBrk="1"/>
            <a:r>
              <a:rPr lang="en-US" altLang="ko-KR" sz="1600" dirty="0"/>
              <a:t>&lt;Trigger </a:t>
            </a:r>
            <a:r>
              <a:rPr lang="ko-KR" altLang="en-US" sz="1600" dirty="0"/>
              <a:t>구조 설계</a:t>
            </a:r>
            <a:r>
              <a:rPr lang="en-US" altLang="ko-KR" sz="1600" dirty="0"/>
              <a:t>&gt;</a:t>
            </a:r>
          </a:p>
          <a:p>
            <a:pPr latinLnBrk="1"/>
            <a:r>
              <a:rPr lang="en-US" altLang="ko-KR" sz="1600" dirty="0"/>
              <a:t>Update</a:t>
            </a:r>
          </a:p>
          <a:p>
            <a:pPr latinLnBrk="1"/>
            <a:r>
              <a:rPr lang="ko-KR" altLang="en-US" sz="1600" dirty="0"/>
              <a:t>당일출석</a:t>
            </a:r>
            <a:endParaRPr lang="en-US" altLang="ko-KR" sz="1600" dirty="0"/>
          </a:p>
          <a:p>
            <a:pPr latinLnBrk="1"/>
            <a:r>
              <a:rPr lang="en-US" altLang="ko-KR" sz="1600" dirty="0"/>
              <a:t>set</a:t>
            </a:r>
          </a:p>
          <a:p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입실출석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중간출석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퇴실출석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출석확인 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6A8759"/>
                </a:solidFill>
                <a:latin typeface="Consolas" panose="020B0609020204030204" pitchFamily="49" charset="0"/>
              </a:rPr>
              <a:t>출석확인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= 0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A9B7C6"/>
                </a:solidFill>
                <a:latin typeface="Consolas" panose="020B0609020204030204" pitchFamily="49" charset="0"/>
              </a:rPr>
              <a:t>출석</a:t>
            </a:r>
            <a:endParaRPr lang="en-US" altLang="ko-KR" sz="1600" b="0" i="0" dirty="0"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dirty="0"/>
          </a:p>
          <a:p>
            <a:r>
              <a:rPr lang="en-US" altLang="ko-KR" sz="1600" dirty="0"/>
              <a:t>If </a:t>
            </a:r>
            <a:r>
              <a:rPr lang="ko-KR" altLang="en-US" sz="1600" dirty="0"/>
              <a:t>학번</a:t>
            </a:r>
            <a:r>
              <a:rPr lang="en-US" altLang="ko-KR" sz="1600" dirty="0"/>
              <a:t> from N</a:t>
            </a:r>
            <a:r>
              <a:rPr lang="ko-KR" altLang="en-US" sz="1600" dirty="0"/>
              <a:t>주차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출석확인 </a:t>
            </a:r>
            <a:r>
              <a:rPr lang="en-US" altLang="ko-KR" sz="1600" dirty="0"/>
              <a:t>== 1</a:t>
            </a:r>
          </a:p>
          <a:p>
            <a:r>
              <a:rPr lang="en-US" altLang="ko-KR" sz="1600" dirty="0"/>
              <a:t>Update</a:t>
            </a:r>
            <a:r>
              <a:rPr lang="ko-KR" altLang="en-US" sz="1600" dirty="0"/>
              <a:t> 전체출석 </a:t>
            </a:r>
            <a:r>
              <a:rPr lang="en-US" altLang="ko-KR" sz="1600" dirty="0"/>
              <a:t>set </a:t>
            </a:r>
            <a:r>
              <a:rPr lang="ko-KR" altLang="en-US" sz="1600" dirty="0"/>
              <a:t>학번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주차 </a:t>
            </a:r>
            <a:r>
              <a:rPr lang="en-US" altLang="ko-KR" sz="1600" dirty="0"/>
              <a:t>= N</a:t>
            </a:r>
            <a:endParaRPr lang="ko-KR" altLang="en-US" sz="1600" dirty="0"/>
          </a:p>
          <a:p>
            <a:endParaRPr lang="en-US" altLang="ko-KR" sz="1000" dirty="0"/>
          </a:p>
          <a:p>
            <a:r>
              <a:rPr lang="en-US" altLang="ko-KR" sz="1600" dirty="0"/>
              <a:t>N = N + 1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675B-1C75-4ED3-8E12-0295C357CAFD}"/>
              </a:ext>
            </a:extLst>
          </p:cNvPr>
          <p:cNvSpPr txBox="1"/>
          <p:nvPr/>
        </p:nvSpPr>
        <p:spPr>
          <a:xfrm>
            <a:off x="7968343" y="91983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당일 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CD5B4-8C7A-4767-8835-D07E9CE7C7C2}"/>
              </a:ext>
            </a:extLst>
          </p:cNvPr>
          <p:cNvSpPr txBox="1"/>
          <p:nvPr/>
        </p:nvSpPr>
        <p:spPr>
          <a:xfrm>
            <a:off x="2294176" y="91909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72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Python-DB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연동</a:t>
            </a:r>
            <a:endParaRPr lang="en-US" altLang="ko-KR" spc="-3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입실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중간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퇴실 출석  순서도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26A75-28AD-4A97-8D27-B9A2564EA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0" y="161222"/>
            <a:ext cx="3623452" cy="6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3605007"/>
            <a:chOff x="365760" y="2456359"/>
            <a:chExt cx="7251940" cy="3605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7622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구 현 </a:t>
              </a:r>
              <a:r>
                <a:rPr lang="en-US" altLang="ko-KR" sz="4400" spc="-300" dirty="0">
                  <a:solidFill>
                    <a:schemeClr val="bg1"/>
                  </a:solidFill>
                </a:rPr>
                <a:t>/ </a:t>
              </a:r>
              <a:r>
                <a:rPr lang="ko-KR" altLang="en-US" sz="4400" spc="-300" dirty="0">
                  <a:solidFill>
                    <a:schemeClr val="bg1"/>
                  </a:solidFill>
                </a:rPr>
                <a:t>코딩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753042"/>
              <a:ext cx="350769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3.1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3.1.1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동영상에서 이미지 파일 추출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이미지 파일로 모델 훈련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3.1.3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 실행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가상 출석 </a:t>
              </a:r>
              <a:r>
                <a:rPr lang="en-US" altLang="ko-KR" sz="1600" dirty="0">
                  <a:solidFill>
                    <a:schemeClr val="bg1"/>
                  </a:solidFill>
                </a:rPr>
                <a:t>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3.3  Python - SQL </a:t>
              </a:r>
              <a:r>
                <a:rPr lang="ko-KR" altLang="en-US" sz="1600" dirty="0">
                  <a:solidFill>
                    <a:schemeClr val="bg1"/>
                  </a:solidFill>
                </a:rPr>
                <a:t>삽입 함수 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3.1.1 </a:t>
            </a:r>
            <a:r>
              <a:rPr lang="ko-KR" altLang="en-US" dirty="0"/>
              <a:t>동영상에서 이미지파일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CFDCE4-1EA9-4024-A3E5-346E60BD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3" y="1613881"/>
            <a:ext cx="8562975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472302" y="4974970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2.1.2</a:t>
            </a:r>
            <a:r>
              <a:rPr lang="ko-KR" altLang="en-US" dirty="0"/>
              <a:t>에서 다운받은 </a:t>
            </a:r>
            <a:r>
              <a:rPr lang="en-US" altLang="ko-KR" dirty="0"/>
              <a:t>SSD</a:t>
            </a:r>
            <a:r>
              <a:rPr lang="ko-KR" altLang="en-US" dirty="0"/>
              <a:t>모델을</a:t>
            </a:r>
            <a:endParaRPr lang="en-US" altLang="ko-KR" dirty="0"/>
          </a:p>
          <a:p>
            <a:r>
              <a:rPr lang="ko-KR" altLang="en-US" dirty="0"/>
              <a:t>사용하여 얼굴 인식된 이미지 파일 추출</a:t>
            </a:r>
            <a:endParaRPr lang="en-US" altLang="ko-KR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10A8911-39B1-42BB-90F1-49B78B8883DA}"/>
              </a:ext>
            </a:extLst>
          </p:cNvPr>
          <p:cNvSpPr/>
          <p:nvPr/>
        </p:nvSpPr>
        <p:spPr>
          <a:xfrm>
            <a:off x="6649779" y="5175520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4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F51B5E-B5A0-44C4-8B6E-8785D6A9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71" y="1846772"/>
            <a:ext cx="8881153" cy="445711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3.1.2 </a:t>
            </a:r>
            <a:r>
              <a:rPr lang="ko-KR" altLang="en-US" dirty="0"/>
              <a:t>이미지파일로 모델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308691" y="4818054"/>
            <a:ext cx="4031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2.1.3</a:t>
            </a:r>
            <a:r>
              <a:rPr lang="ko-KR" altLang="en-US" dirty="0"/>
              <a:t>에서 다운받은 </a:t>
            </a:r>
            <a:r>
              <a:rPr lang="en-US" altLang="ko-KR" dirty="0"/>
              <a:t>CNN</a:t>
            </a:r>
            <a:r>
              <a:rPr lang="ko-KR" altLang="en-US" dirty="0"/>
              <a:t>모델을 </a:t>
            </a:r>
            <a:endParaRPr lang="en-US" altLang="ko-KR" dirty="0"/>
          </a:p>
          <a:p>
            <a:r>
              <a:rPr lang="en-US" altLang="ko-KR" dirty="0"/>
              <a:t>TensorFlow</a:t>
            </a:r>
            <a:r>
              <a:rPr lang="ko-KR" altLang="en-US" dirty="0"/>
              <a:t>라이브러리를 이용해 학습</a:t>
            </a:r>
            <a:endParaRPr lang="en-US" altLang="ko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C60A21B-E629-4F6B-BE66-58627F212C29}"/>
              </a:ext>
            </a:extLst>
          </p:cNvPr>
          <p:cNvSpPr/>
          <p:nvPr/>
        </p:nvSpPr>
        <p:spPr>
          <a:xfrm>
            <a:off x="6541970" y="501860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764D15-C388-423B-A110-B20DFC5D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6" y="1747271"/>
            <a:ext cx="8435165" cy="427672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3.1.3 </a:t>
            </a:r>
            <a:r>
              <a:rPr lang="ko-KR" altLang="en-US" dirty="0"/>
              <a:t>모델 실행 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C7705-12BA-4AA0-A781-53A8C201BB53}"/>
              </a:ext>
            </a:extLst>
          </p:cNvPr>
          <p:cNvSpPr txBox="1"/>
          <p:nvPr/>
        </p:nvSpPr>
        <p:spPr>
          <a:xfrm>
            <a:off x="8183691" y="5141069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이름과 학번을 객체로 설정하여</a:t>
            </a:r>
            <a:endParaRPr lang="en-US" altLang="ko-KR" dirty="0"/>
          </a:p>
          <a:p>
            <a:r>
              <a:rPr lang="ko-KR" altLang="en-US" dirty="0"/>
              <a:t>얼굴객체 검출</a:t>
            </a:r>
            <a:endParaRPr lang="en-US" altLang="ko-KR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80A0159-2486-4BF3-89BC-5CB7799776BA}"/>
              </a:ext>
            </a:extLst>
          </p:cNvPr>
          <p:cNvSpPr/>
          <p:nvPr/>
        </p:nvSpPr>
        <p:spPr>
          <a:xfrm>
            <a:off x="7482407" y="534161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997F3-0565-4660-9660-0142ABBE9816}"/>
              </a:ext>
            </a:extLst>
          </p:cNvPr>
          <p:cNvSpPr txBox="1"/>
          <p:nvPr/>
        </p:nvSpPr>
        <p:spPr>
          <a:xfrm>
            <a:off x="745724" y="1402672"/>
            <a:ext cx="885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https://www.flaticon.com</a:t>
            </a:r>
          </a:p>
          <a:p>
            <a:r>
              <a:rPr lang="en-US" altLang="ko-KR" dirty="0"/>
              <a:t>https://m.blog.naver.com/mukcloud/70102438599</a:t>
            </a:r>
          </a:p>
          <a:p>
            <a:r>
              <a:rPr lang="en-US" altLang="ko-KR" dirty="0"/>
              <a:t>https://www.mewpot.com/search/sound-effects?is_free=true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27B67-BABB-43B7-B38B-14AF3E3F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080697"/>
            <a:ext cx="7753350" cy="564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7481288" y="1402672"/>
            <a:ext cx="335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를 이용해</a:t>
            </a:r>
            <a:endParaRPr lang="en-US" altLang="ko-KR" dirty="0"/>
          </a:p>
          <a:p>
            <a:r>
              <a:rPr lang="en-US" altLang="ko-KR" dirty="0"/>
              <a:t>SQL script</a:t>
            </a:r>
            <a:r>
              <a:rPr lang="ko-KR" altLang="en-US" dirty="0"/>
              <a:t>로 출석 테이블 생성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22ED4E-3C7E-4E06-945D-121A1B565488}"/>
              </a:ext>
            </a:extLst>
          </p:cNvPr>
          <p:cNvSpPr/>
          <p:nvPr/>
        </p:nvSpPr>
        <p:spPr>
          <a:xfrm>
            <a:off x="6652684" y="155705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A0B665-C1E7-45C3-B8C3-C1B6B30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192569"/>
            <a:ext cx="9315450" cy="520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38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Python – SQL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삽입 함수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8073737" y="1324159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라이브러리를 이용해</a:t>
            </a:r>
            <a:endParaRPr lang="en-US" altLang="ko-KR" dirty="0"/>
          </a:p>
          <a:p>
            <a:r>
              <a:rPr lang="en-US" altLang="ko-KR" dirty="0"/>
              <a:t>SQL script </a:t>
            </a:r>
            <a:r>
              <a:rPr lang="ko-KR" altLang="en-US" dirty="0"/>
              <a:t>삽입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7308966" y="152470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9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7620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테스팅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PoerPoint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1D2DF-135E-45C4-A0F1-2766801F6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9" r="13862"/>
          <a:stretch/>
        </p:blipFill>
        <p:spPr>
          <a:xfrm>
            <a:off x="7617700" y="0"/>
            <a:ext cx="45742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7F65B-39CB-4BE0-86D7-240CF080A198}"/>
              </a:ext>
            </a:extLst>
          </p:cNvPr>
          <p:cNvSpPr txBox="1"/>
          <p:nvPr/>
        </p:nvSpPr>
        <p:spPr>
          <a:xfrm>
            <a:off x="365760" y="3753042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4.1 </a:t>
            </a:r>
            <a:r>
              <a:rPr lang="ko-KR" altLang="en-US" sz="1600" dirty="0">
                <a:solidFill>
                  <a:schemeClr val="bg1"/>
                </a:solidFill>
              </a:rPr>
              <a:t>개발 중인 </a:t>
            </a:r>
            <a:r>
              <a:rPr lang="en-US" altLang="ko-KR" sz="1600" dirty="0">
                <a:solidFill>
                  <a:schemeClr val="bg1"/>
                </a:solidFill>
              </a:rPr>
              <a:t>Prototype </a:t>
            </a:r>
            <a:r>
              <a:rPr lang="ko-KR" altLang="en-US" sz="1600" dirty="0">
                <a:solidFill>
                  <a:schemeClr val="bg1"/>
                </a:solidFill>
              </a:rPr>
              <a:t>시연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4.2 </a:t>
            </a:r>
            <a:r>
              <a:rPr lang="ko-KR" altLang="en-US" sz="1600" dirty="0">
                <a:solidFill>
                  <a:schemeClr val="bg1"/>
                </a:solidFill>
              </a:rPr>
              <a:t>가상 출석</a:t>
            </a:r>
            <a:r>
              <a:rPr lang="en-US" altLang="ko-KR" sz="1600" dirty="0">
                <a:solidFill>
                  <a:schemeClr val="bg1"/>
                </a:solidFill>
              </a:rPr>
              <a:t> DB </a:t>
            </a:r>
            <a:r>
              <a:rPr lang="ko-KR" altLang="en-US" sz="1600" dirty="0">
                <a:solidFill>
                  <a:schemeClr val="bg1"/>
                </a:solidFill>
              </a:rPr>
              <a:t>테스트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5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2AA05-A727-4E23-8022-F6165B93D86E}"/>
              </a:ext>
            </a:extLst>
          </p:cNvPr>
          <p:cNvSpPr txBox="1"/>
          <p:nvPr/>
        </p:nvSpPr>
        <p:spPr>
          <a:xfrm>
            <a:off x="5026958" y="224119"/>
            <a:ext cx="213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&lt;</a:t>
            </a:r>
            <a:r>
              <a:rPr lang="ko-KR" altLang="en-US" sz="4400" b="1" dirty="0"/>
              <a:t>요 약</a:t>
            </a:r>
            <a:r>
              <a:rPr lang="en-US" altLang="ko-KR" sz="4400" b="1" dirty="0"/>
              <a:t>&gt;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F68F-480E-4788-8F28-077CD7E00FE4}"/>
              </a:ext>
            </a:extLst>
          </p:cNvPr>
          <p:cNvSpPr txBox="1"/>
          <p:nvPr/>
        </p:nvSpPr>
        <p:spPr>
          <a:xfrm>
            <a:off x="663387" y="1807365"/>
            <a:ext cx="10865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팀은 </a:t>
            </a:r>
            <a:r>
              <a:rPr lang="en-US" altLang="ko-KR" dirty="0" err="1"/>
              <a:t>EduAI</a:t>
            </a:r>
            <a:r>
              <a:rPr lang="en-US" altLang="ko-KR" dirty="0"/>
              <a:t> </a:t>
            </a:r>
            <a:r>
              <a:rPr lang="ko-KR" altLang="en-US" dirty="0"/>
              <a:t>경진대회의 주제인 </a:t>
            </a:r>
            <a:r>
              <a:rPr lang="en-US" altLang="ko-KR" dirty="0"/>
              <a:t>AI</a:t>
            </a:r>
            <a:r>
              <a:rPr lang="ko-KR" altLang="en-US" dirty="0"/>
              <a:t>기반 스마트 캠퍼스를 만들기 위해 교수진과 교직원의 입장에서 출석 행정의 시간 단축과 효율성 향상을 위해 얼굴 인식을 이용한 출석 시스템을 개발하였다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김교수라는 가상의 페르소나를 만들고</a:t>
            </a:r>
            <a:r>
              <a:rPr lang="en-US" altLang="ko-KR" dirty="0"/>
              <a:t>, </a:t>
            </a:r>
            <a:r>
              <a:rPr lang="ko-KR" altLang="en-US" dirty="0"/>
              <a:t>해당 페르소나에 맞춰 요구사항을 분석하였다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페르소나 분석 결과 김교수는 얼굴인식 </a:t>
            </a:r>
            <a:r>
              <a:rPr lang="en-US" altLang="ko-KR" dirty="0"/>
              <a:t>AI</a:t>
            </a:r>
            <a:r>
              <a:rPr lang="ko-KR" altLang="en-US" dirty="0"/>
              <a:t>를 이용한 자동 출석 시스템과</a:t>
            </a:r>
            <a:r>
              <a:rPr lang="en-US" altLang="ko-KR" dirty="0"/>
              <a:t> </a:t>
            </a:r>
            <a:r>
              <a:rPr lang="ko-KR" altLang="en-US" dirty="0" err="1"/>
              <a:t>스마트글래스를</a:t>
            </a:r>
            <a:r>
              <a:rPr lang="ko-KR" altLang="en-US" dirty="0"/>
              <a:t> 연동하여 학생들의 이름을 그래픽 인터페이스로 확인 할 수 있는 시스템을 원하였다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본 스마트 출석 시스템은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학생들의 얼굴 데이터를 수집 하였고</a:t>
            </a:r>
            <a:r>
              <a:rPr lang="en-US" altLang="ko-KR" dirty="0"/>
              <a:t>, </a:t>
            </a:r>
            <a:r>
              <a:rPr lang="ko-KR" altLang="en-US" dirty="0"/>
              <a:t>이 데이터를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에 학습시켜 학생들의 얼굴 객체 인식이 가능한 딥러닝 모델을 구현하였다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가상의 출석 데이터베이스를 만들어 </a:t>
            </a:r>
            <a:r>
              <a:rPr lang="en-US" altLang="ko-KR" dirty="0"/>
              <a:t>SQL</a:t>
            </a:r>
            <a:r>
              <a:rPr lang="ko-KR" altLang="en-US" dirty="0"/>
              <a:t>과 연동하여 얼굴 인식 시 자동출석을 목표로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출석 인정은 대리출석과 출석 확인 후 수업이탈을 방지 하기 위해 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퇴실출석을 모두 완료 해야 해당일의 수업 출석을 인정하도록 설계하였다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CD373C-AF5B-48B9-BC6B-B43A2624976E}"/>
              </a:ext>
            </a:extLst>
          </p:cNvPr>
          <p:cNvCxnSpPr/>
          <p:nvPr/>
        </p:nvCxnSpPr>
        <p:spPr>
          <a:xfrm>
            <a:off x="449179" y="102074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3131254" y="5592328"/>
            <a:ext cx="63786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웹 캠과 안경을 결합하여 인공지능을 이용한 얼굴 객체 검출</a:t>
            </a:r>
            <a:endParaRPr lang="en-US" altLang="ko-KR" sz="1800" b="0" dirty="0">
              <a:solidFill>
                <a:schemeClr val="accent6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대면 테스트를 기획 했으나 코로나 환자 급증으로 온라인 테스트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5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2549363" y="565437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C490D-B364-4C79-84B8-2A9BA32E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38" y="1332078"/>
            <a:ext cx="7455723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KakaoTalk_20211215_002059602">
            <a:hlinkClick r:id="" action="ppaction://media"/>
            <a:extLst>
              <a:ext uri="{FF2B5EF4-FFF2-40B4-BE49-F238E27FC236}">
                <a16:creationId xmlns:a16="http://schemas.microsoft.com/office/drawing/2014/main" id="{2C79C90D-7114-4E94-A901-47E6D1111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2512" y="1321365"/>
            <a:ext cx="7446975" cy="4215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6794A-C933-4688-BCD7-F56789FAE9FD}"/>
              </a:ext>
            </a:extLst>
          </p:cNvPr>
          <p:cNvSpPr txBox="1"/>
          <p:nvPr/>
        </p:nvSpPr>
        <p:spPr>
          <a:xfrm>
            <a:off x="5501124" y="55926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시연 영상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28D1684-32B0-4133-A2B6-645F2C251306}"/>
              </a:ext>
            </a:extLst>
          </p:cNvPr>
          <p:cNvSpPr/>
          <p:nvPr/>
        </p:nvSpPr>
        <p:spPr>
          <a:xfrm>
            <a:off x="4919233" y="567589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1619E7-8725-4FB5-9B8D-BB83A85A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4" y="1511545"/>
            <a:ext cx="4048125" cy="2114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836306-E562-43DB-86FC-6E3FACEA0B45}"/>
              </a:ext>
            </a:extLst>
          </p:cNvPr>
          <p:cNvSpPr txBox="1"/>
          <p:nvPr/>
        </p:nvSpPr>
        <p:spPr>
          <a:xfrm>
            <a:off x="655887" y="3611137"/>
            <a:ext cx="4209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박인애</a:t>
            </a:r>
            <a:r>
              <a:rPr lang="ko-KR" altLang="en-US" sz="1400" dirty="0"/>
              <a:t> 칼럼은 체크인 출석만하고 중간출석과 퇴실출석을 하지 않았기 때문에 출석확인 인스턴스에 </a:t>
            </a:r>
            <a:r>
              <a:rPr lang="en-US" altLang="ko-KR" sz="1400" dirty="0"/>
              <a:t>0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나머지 학생들은 출석을 입실</a:t>
            </a:r>
            <a:r>
              <a:rPr lang="en-US" altLang="ko-KR" sz="1400" dirty="0"/>
              <a:t>-</a:t>
            </a:r>
            <a:r>
              <a:rPr lang="ko-KR" altLang="en-US" sz="1400" dirty="0"/>
              <a:t>중간</a:t>
            </a:r>
            <a:r>
              <a:rPr lang="en-US" altLang="ko-KR" sz="1400" dirty="0"/>
              <a:t>-</a:t>
            </a:r>
            <a:r>
              <a:rPr lang="ko-KR" altLang="en-US" sz="1400" dirty="0"/>
              <a:t>퇴실 출석을 모두 완료 하였기 때문에 </a:t>
            </a:r>
            <a:r>
              <a:rPr lang="en-US" altLang="ko-KR" sz="1400" dirty="0"/>
              <a:t>1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5D232F-0557-45CE-BB6F-31D25244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67" y="1516459"/>
            <a:ext cx="3990975" cy="3962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C3ECEA-B307-4450-9A73-083BF351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3616498"/>
            <a:ext cx="615749" cy="493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07C5C0-2AED-4564-B777-44B6C8A5EDF7}"/>
              </a:ext>
            </a:extLst>
          </p:cNvPr>
          <p:cNvSpPr txBox="1"/>
          <p:nvPr/>
        </p:nvSpPr>
        <p:spPr>
          <a:xfrm>
            <a:off x="7386920" y="5647955"/>
            <a:ext cx="464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따라서 </a:t>
            </a:r>
            <a:r>
              <a:rPr lang="en-US" altLang="ko-KR" sz="1400" dirty="0"/>
              <a:t>1</a:t>
            </a:r>
            <a:r>
              <a:rPr lang="ko-KR" altLang="en-US" sz="1400" dirty="0"/>
              <a:t>주차 출석 인스턴스에 </a:t>
            </a:r>
            <a:r>
              <a:rPr lang="ko-KR" altLang="en-US" sz="1400" dirty="0" err="1"/>
              <a:t>박인애는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갖고 나머지 학생은 </a:t>
            </a:r>
            <a:r>
              <a:rPr lang="en-US" altLang="ko-KR" sz="1400" dirty="0"/>
              <a:t>1</a:t>
            </a:r>
            <a:r>
              <a:rPr lang="ko-KR" altLang="en-US" sz="1400" dirty="0"/>
              <a:t>의 값을 갖는다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4EB9C-EECE-4191-8230-E576836549ED}"/>
              </a:ext>
            </a:extLst>
          </p:cNvPr>
          <p:cNvSpPr txBox="1"/>
          <p:nvPr/>
        </p:nvSpPr>
        <p:spPr>
          <a:xfrm>
            <a:off x="1470211" y="970889"/>
            <a:ext cx="212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당일출석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B78D7-6EBA-4708-9241-E2B8E7E2F12A}"/>
              </a:ext>
            </a:extLst>
          </p:cNvPr>
          <p:cNvSpPr txBox="1"/>
          <p:nvPr/>
        </p:nvSpPr>
        <p:spPr>
          <a:xfrm>
            <a:off x="8597155" y="9198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전체출석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84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참고문헌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27471-9F31-46BF-B6BC-7A331E4A4BDF}"/>
              </a:ext>
            </a:extLst>
          </p:cNvPr>
          <p:cNvSpPr txBox="1"/>
          <p:nvPr/>
        </p:nvSpPr>
        <p:spPr>
          <a:xfrm>
            <a:off x="624038" y="1533964"/>
            <a:ext cx="109439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시나공</a:t>
            </a:r>
            <a:r>
              <a:rPr lang="ko-KR" altLang="en-US" dirty="0"/>
              <a:t> 정보처리기사 실기 – 김정준 외 4명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OpenCv</a:t>
            </a:r>
            <a:r>
              <a:rPr lang="ko-KR" altLang="en-US" dirty="0"/>
              <a:t> 4로 배우는 컴퓨터 비전과 </a:t>
            </a:r>
            <a:r>
              <a:rPr lang="ko-KR" altLang="en-US" dirty="0" err="1"/>
              <a:t>머신러닝</a:t>
            </a:r>
            <a:r>
              <a:rPr lang="ko-KR" altLang="en-US" dirty="0"/>
              <a:t> – </a:t>
            </a:r>
            <a:r>
              <a:rPr lang="ko-KR" altLang="en-US" dirty="0" err="1"/>
              <a:t>황선규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파이썬 </a:t>
            </a:r>
            <a:r>
              <a:rPr lang="ko-KR" altLang="en-US" dirty="0" err="1"/>
              <a:t>머신러닝</a:t>
            </a:r>
            <a:r>
              <a:rPr lang="ko-KR" altLang="en-US" dirty="0"/>
              <a:t> 완벽가이드 – </a:t>
            </a:r>
            <a:r>
              <a:rPr lang="ko-KR" altLang="en-US" dirty="0" err="1"/>
              <a:t>권철민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Do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! 점프 투 파이썬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박응용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hlinkClick r:id="rId2"/>
              </a:rPr>
              <a:t>https://github.com/opencv/opencv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https://github.com/Lee-KyungSeok/ComputerVision-Study</a:t>
            </a:r>
          </a:p>
        </p:txBody>
      </p:sp>
    </p:spTree>
    <p:extLst>
      <p:ext uri="{BB962C8B-B14F-4D97-AF65-F5344CB8AC3E}">
        <p14:creationId xmlns:p14="http://schemas.microsoft.com/office/powerpoint/2010/main" val="282123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5171708" y="3167390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2800" spc="-300" dirty="0">
                <a:solidFill>
                  <a:schemeClr val="bg1"/>
                </a:solidFill>
              </a:rPr>
              <a:t>.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-9497" y="4086627"/>
            <a:ext cx="12192000" cy="2816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86735" y="342900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762826" y="4336253"/>
            <a:ext cx="2118148" cy="461665"/>
            <a:chOff x="423016" y="4795520"/>
            <a:chExt cx="211814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423016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694184" y="4795520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3595934" y="4336253"/>
            <a:ext cx="2163092" cy="461665"/>
            <a:chOff x="365097" y="4791352"/>
            <a:chExt cx="216309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Ⅱ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681209" y="4791352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프로그램 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6846892" y="4374493"/>
            <a:ext cx="2388017" cy="461665"/>
            <a:chOff x="355600" y="4767448"/>
            <a:chExt cx="238801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Ⅲ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670110" y="4767448"/>
              <a:ext cx="2073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 현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/ </a:t>
              </a:r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코딩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972071" y="4767773"/>
            <a:ext cx="1649811" cy="166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3671233" y="4797918"/>
            <a:ext cx="2965877" cy="1714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 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출석 데이터베이스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Python-DB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퇴실 시스템 순서도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F7E84D-E406-487F-A434-E4A40517F8C2}"/>
              </a:ext>
            </a:extLst>
          </p:cNvPr>
          <p:cNvGrpSpPr/>
          <p:nvPr/>
        </p:nvGrpSpPr>
        <p:grpSpPr>
          <a:xfrm>
            <a:off x="9849315" y="4356398"/>
            <a:ext cx="1308691" cy="461665"/>
            <a:chOff x="365097" y="4791352"/>
            <a:chExt cx="1308691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3CA57-3C91-42D0-B5D0-85EB2A1E7E46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Ⅳ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DC7BD-9759-4F92-B39A-14DCD57AEF4D}"/>
                </a:ext>
              </a:extLst>
            </p:cNvPr>
            <p:cNvSpPr txBox="1"/>
            <p:nvPr/>
          </p:nvSpPr>
          <p:spPr>
            <a:xfrm>
              <a:off x="681209" y="4791352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테스팅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6E80AAD-0D0D-46B6-82D3-76257049EC6E}"/>
              </a:ext>
            </a:extLst>
          </p:cNvPr>
          <p:cNvSpPr txBox="1"/>
          <p:nvPr/>
        </p:nvSpPr>
        <p:spPr>
          <a:xfrm>
            <a:off x="9685166" y="4952470"/>
            <a:ext cx="2361865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중인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616A61-EFAD-4BAB-90E4-C68E27C7A389}"/>
              </a:ext>
            </a:extLst>
          </p:cNvPr>
          <p:cNvSpPr txBox="1"/>
          <p:nvPr/>
        </p:nvSpPr>
        <p:spPr>
          <a:xfrm>
            <a:off x="6945497" y="4906272"/>
            <a:ext cx="2654958" cy="139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SQL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삽입함수 구현</a:t>
            </a: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2499281"/>
            <a:chOff x="365760" y="2456359"/>
            <a:chExt cx="7251940" cy="2499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요구사항 분석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18165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페르소나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도출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1.3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분석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1.4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명세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1.5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확인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1.0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페르소나 설계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1028" name="Picture 4" descr="일러스트 - 클립아트코리아 :: 통로이미지(주)">
            <a:extLst>
              <a:ext uri="{FF2B5EF4-FFF2-40B4-BE49-F238E27FC236}">
                <a16:creationId xmlns:a16="http://schemas.microsoft.com/office/drawing/2014/main" id="{697DE5AB-A67B-4431-811C-7E9C90D4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28" y="1190709"/>
            <a:ext cx="3534022" cy="25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29" y="2243701"/>
            <a:ext cx="615749" cy="493819"/>
          </a:xfrm>
          <a:prstGeom prst="rect">
            <a:avLst/>
          </a:prstGeom>
        </p:spPr>
      </p:pic>
      <p:graphicFrame>
        <p:nvGraphicFramePr>
          <p:cNvPr id="1030" name="TextBox 18">
            <a:extLst>
              <a:ext uri="{FF2B5EF4-FFF2-40B4-BE49-F238E27FC236}">
                <a16:creationId xmlns:a16="http://schemas.microsoft.com/office/drawing/2014/main" id="{1BB96FE2-20AA-43E2-A407-A49E36753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251405"/>
              </p:ext>
            </p:extLst>
          </p:nvPr>
        </p:nvGraphicFramePr>
        <p:xfrm>
          <a:off x="1870228" y="4039781"/>
          <a:ext cx="845154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F81F72C-4D03-40EA-9431-7D93536BE4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6" r="3998" b="8434"/>
          <a:stretch/>
        </p:blipFill>
        <p:spPr>
          <a:xfrm>
            <a:off x="2228850" y="1190709"/>
            <a:ext cx="2416629" cy="25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56" y="2428367"/>
            <a:ext cx="615749" cy="49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8A05D-6D8C-4AC2-B2D5-D07D9237FDC6}"/>
              </a:ext>
            </a:extLst>
          </p:cNvPr>
          <p:cNvSpPr txBox="1"/>
          <p:nvPr/>
        </p:nvSpPr>
        <p:spPr>
          <a:xfrm>
            <a:off x="1470031" y="4147216"/>
            <a:ext cx="88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 김교수는 아래의 조건이 충족 된 출석 시스템의 도입을 학교에 요구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3C381-D116-4DDB-8B19-3CEDC4435CE0}"/>
              </a:ext>
            </a:extLst>
          </p:cNvPr>
          <p:cNvSpPr txBox="1"/>
          <p:nvPr/>
        </p:nvSpPr>
        <p:spPr>
          <a:xfrm>
            <a:off x="1470031" y="4660601"/>
            <a:ext cx="88588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영상인식 기능이 있는 </a:t>
            </a:r>
            <a:r>
              <a:rPr lang="en-US" altLang="ko-KR" dirty="0"/>
              <a:t>AR</a:t>
            </a:r>
            <a:r>
              <a:rPr lang="ko-KR" altLang="en-US" dirty="0"/>
              <a:t>기반 스마트 글라스 도입</a:t>
            </a:r>
            <a:endParaRPr lang="en-US" altLang="ko-KR" dirty="0"/>
          </a:p>
          <a:p>
            <a:r>
              <a:rPr lang="en-US" altLang="ko-KR" sz="5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해당 스마트 글라스에 얼굴인식 </a:t>
            </a:r>
            <a:r>
              <a:rPr lang="en-US" altLang="ko-KR" dirty="0"/>
              <a:t>AI</a:t>
            </a:r>
            <a:r>
              <a:rPr lang="ko-KR" altLang="en-US" dirty="0"/>
              <a:t>를 삽입하여 학생 객체 구분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인식 된 학생 객체 옆에 직관적으로 이름과 학번을 식별 할 수 있는 </a:t>
            </a:r>
            <a:r>
              <a:rPr lang="en-US" altLang="ko-KR" dirty="0"/>
              <a:t>GUI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얼굴이 인식되어 신원이 확인되면 자동으로 출석</a:t>
            </a:r>
            <a:r>
              <a:rPr lang="en-US" altLang="ko-KR" dirty="0"/>
              <a:t>DB</a:t>
            </a:r>
            <a:r>
              <a:rPr lang="ko-KR" altLang="en-US" dirty="0"/>
              <a:t>에 출석 현황 업로드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추가요구 사항</a:t>
            </a:r>
            <a:r>
              <a:rPr lang="en-US" altLang="ko-KR" dirty="0"/>
              <a:t>: </a:t>
            </a: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 조건이 만족되어야 해당 강의 출석을 인정하는 시스템을 도입하여 강의 중간 학생 이탈 방지</a:t>
            </a:r>
            <a:endParaRPr lang="en-US" altLang="ko-KR" dirty="0"/>
          </a:p>
        </p:txBody>
      </p:sp>
      <p:pic>
        <p:nvPicPr>
          <p:cNvPr id="2050" name="Picture 2" descr="iFalcon Face Control : 인스턴트 얼굴 인식 기능이있는 안경 - Geek Tech Online">
            <a:extLst>
              <a:ext uri="{FF2B5EF4-FFF2-40B4-BE49-F238E27FC236}">
                <a16:creationId xmlns:a16="http://schemas.microsoft.com/office/drawing/2014/main" id="{4D938168-5EEE-40D4-B93A-2E361868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9" y="1361105"/>
            <a:ext cx="4544939" cy="25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마트 글래스 기업 인수한 구글, 다시 &amp;#39;구글 글래스&amp;#39; 개발하나">
            <a:extLst>
              <a:ext uri="{FF2B5EF4-FFF2-40B4-BE49-F238E27FC236}">
                <a16:creationId xmlns:a16="http://schemas.microsoft.com/office/drawing/2014/main" id="{31520E79-0D4C-461D-A6CE-EBE449EA9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" b="7236"/>
          <a:stretch/>
        </p:blipFill>
        <p:spPr bwMode="auto">
          <a:xfrm>
            <a:off x="721561" y="1361103"/>
            <a:ext cx="4600962" cy="25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8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993353" y="4765698"/>
            <a:ext cx="106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본 팀은 김교수의 요구사항을 고려하여 얼굴인식 </a:t>
            </a:r>
            <a:r>
              <a:rPr lang="en-US" altLang="ko-KR" dirty="0"/>
              <a:t>AI </a:t>
            </a:r>
            <a:r>
              <a:rPr lang="ko-KR" altLang="en-US" dirty="0"/>
              <a:t>개발 도구로 </a:t>
            </a:r>
            <a:r>
              <a:rPr lang="en-US" altLang="ko-KR" dirty="0"/>
              <a:t>python</a:t>
            </a:r>
            <a:r>
              <a:rPr lang="ko-KR" altLang="en-US" dirty="0"/>
              <a:t>을 사용하기로 합의 하였다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또한 영상인식을 위한 </a:t>
            </a:r>
            <a:r>
              <a:rPr lang="en-US" altLang="ko-KR" dirty="0" err="1"/>
              <a:t>OpenCv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위해 </a:t>
            </a:r>
            <a:r>
              <a:rPr lang="en-US" altLang="ko-KR" dirty="0"/>
              <a:t>TensorFlow </a:t>
            </a:r>
            <a:r>
              <a:rPr lang="ko-KR" altLang="en-US" dirty="0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라이브러리를 사용 할 것이다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추가로 시제품 테스트를 위해 </a:t>
            </a:r>
            <a:r>
              <a:rPr lang="en-US" altLang="ko-KR" dirty="0" err="1"/>
              <a:t>MySql</a:t>
            </a:r>
            <a:r>
              <a:rPr lang="ko-KR" altLang="en-US" dirty="0"/>
              <a:t>을 이용한 가상의 출석</a:t>
            </a:r>
            <a:r>
              <a:rPr lang="en-US" altLang="ko-KR" dirty="0"/>
              <a:t>DB</a:t>
            </a:r>
            <a:r>
              <a:rPr lang="ko-KR" altLang="en-US" dirty="0"/>
              <a:t>를 생성 하여 </a:t>
            </a:r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모듈을 이용하여 연결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파이썬 – 코딩 테크닉 – gritmind &amp;amp; NLP">
            <a:extLst>
              <a:ext uri="{FF2B5EF4-FFF2-40B4-BE49-F238E27FC236}">
                <a16:creationId xmlns:a16="http://schemas.microsoft.com/office/drawing/2014/main" id="{8DD3C731-A041-40FF-9DE9-EE08C250B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7528" r="7766" b="18160"/>
          <a:stretch/>
        </p:blipFill>
        <p:spPr bwMode="auto">
          <a:xfrm>
            <a:off x="1729879" y="1472668"/>
            <a:ext cx="2801039" cy="8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nsorflow, 로고 무료 아이콘 의 Vector Logo">
            <a:extLst>
              <a:ext uri="{FF2B5EF4-FFF2-40B4-BE49-F238E27FC236}">
                <a16:creationId xmlns:a16="http://schemas.microsoft.com/office/drawing/2014/main" id="{05B6CB65-DC18-46A3-BC6C-51B450C3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18" y="2224378"/>
            <a:ext cx="2665803" cy="133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3443B353-31CE-4826-80C7-87C284BA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1614" r="16280" b="14212"/>
          <a:stretch/>
        </p:blipFill>
        <p:spPr bwMode="auto">
          <a:xfrm>
            <a:off x="1703245" y="3167304"/>
            <a:ext cx="3083869" cy="10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ySQL logo vector (.EPS, 51.46 Kb) download">
            <a:extLst>
              <a:ext uri="{FF2B5EF4-FFF2-40B4-BE49-F238E27FC236}">
                <a16:creationId xmlns:a16="http://schemas.microsoft.com/office/drawing/2014/main" id="{11A2DDD2-3F15-4A54-ACD2-3B5D5CF48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4174"/>
          <a:stretch/>
        </p:blipFill>
        <p:spPr bwMode="auto">
          <a:xfrm>
            <a:off x="7581419" y="1004839"/>
            <a:ext cx="2416341" cy="15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ib4dev">
            <a:extLst>
              <a:ext uri="{FF2B5EF4-FFF2-40B4-BE49-F238E27FC236}">
                <a16:creationId xmlns:a16="http://schemas.microsoft.com/office/drawing/2014/main" id="{836D0E0A-090B-4782-B9BB-103601AF9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12252" r="9731" b="19233"/>
          <a:stretch/>
        </p:blipFill>
        <p:spPr bwMode="auto">
          <a:xfrm>
            <a:off x="7716560" y="3350553"/>
            <a:ext cx="2416341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72759-B5D2-40AF-BA21-DF1A81BF5E6A}"/>
              </a:ext>
            </a:extLst>
          </p:cNvPr>
          <p:cNvSpPr txBox="1"/>
          <p:nvPr/>
        </p:nvSpPr>
        <p:spPr>
          <a:xfrm>
            <a:off x="1093105" y="1010238"/>
            <a:ext cx="159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개발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1455856" y="5010974"/>
            <a:ext cx="97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코로나로 인한 </a:t>
            </a:r>
            <a:r>
              <a:rPr lang="ko-KR" altLang="en-US" dirty="0" err="1"/>
              <a:t>비대면</a:t>
            </a:r>
            <a:r>
              <a:rPr lang="ko-KR" altLang="en-US" dirty="0"/>
              <a:t> 상황에서 협업효율 향상을 위해</a:t>
            </a:r>
            <a:r>
              <a:rPr lang="en-US" altLang="ko-KR" dirty="0"/>
              <a:t> </a:t>
            </a:r>
            <a:r>
              <a:rPr lang="ko-KR" altLang="en-US" dirty="0"/>
              <a:t>화상회의 프로그램인 </a:t>
            </a:r>
            <a:r>
              <a:rPr lang="en-US" altLang="ko-KR" dirty="0"/>
              <a:t>ZOOM,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버전 관리 도구인 </a:t>
            </a:r>
            <a:r>
              <a:rPr lang="en-US" altLang="ko-KR" dirty="0"/>
              <a:t>GitHub, </a:t>
            </a:r>
            <a:r>
              <a:rPr lang="ko-KR" altLang="en-US" dirty="0"/>
              <a:t>파일 공유와 딥러닝 시간 단축을 위해 </a:t>
            </a:r>
            <a:r>
              <a:rPr lang="en-US" altLang="ko-KR" dirty="0" err="1"/>
              <a:t>Colab</a:t>
            </a:r>
            <a:r>
              <a:rPr lang="ko-KR" altLang="en-US" dirty="0"/>
              <a:t>의 가상환경 </a:t>
            </a:r>
            <a:r>
              <a:rPr lang="en-US" altLang="ko-KR" dirty="0"/>
              <a:t>GPU</a:t>
            </a:r>
            <a:r>
              <a:rPr lang="ko-KR" altLang="en-US" dirty="0"/>
              <a:t>를 사용하기 위한 구글 드라이브를 사용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29B1E045-F2EA-46BC-A5F0-1B8A0792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06" y="1746472"/>
            <a:ext cx="2564616" cy="11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D7CDE-5A72-4045-BD82-D7C2A100C865}"/>
              </a:ext>
            </a:extLst>
          </p:cNvPr>
          <p:cNvSpPr txBox="1"/>
          <p:nvPr/>
        </p:nvSpPr>
        <p:spPr>
          <a:xfrm>
            <a:off x="1095313" y="1011034"/>
            <a:ext cx="2876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협업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4098" name="Picture 2" descr="Zoom Logo and Its History | LogoMyWay">
            <a:extLst>
              <a:ext uri="{FF2B5EF4-FFF2-40B4-BE49-F238E27FC236}">
                <a16:creationId xmlns:a16="http://schemas.microsoft.com/office/drawing/2014/main" id="{FD47C3A7-73B5-421F-8711-1E586D37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32" y="3164160"/>
            <a:ext cx="2876365" cy="11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40185B-8567-4B38-8F96-EA86C16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05" y="3202324"/>
            <a:ext cx="4060723" cy="1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colab-2] 구글 코랩 개발환경 설정">
            <a:extLst>
              <a:ext uri="{FF2B5EF4-FFF2-40B4-BE49-F238E27FC236}">
                <a16:creationId xmlns:a16="http://schemas.microsoft.com/office/drawing/2014/main" id="{5A2617D7-7A34-41A3-A1EF-4497A9AA3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34" y="1588173"/>
            <a:ext cx="3357463" cy="1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1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1567</Words>
  <Application>Microsoft Office PowerPoint</Application>
  <PresentationFormat>와이드스크린</PresentationFormat>
  <Paragraphs>349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나눔고딕 ExtraBold</vt:lpstr>
      <vt:lpstr>나눔바른고딕</vt:lpstr>
      <vt:lpstr>마루 부리 Beta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khojun2677@daum.net</cp:lastModifiedBy>
  <cp:revision>93</cp:revision>
  <dcterms:created xsi:type="dcterms:W3CDTF">2020-10-10T02:21:24Z</dcterms:created>
  <dcterms:modified xsi:type="dcterms:W3CDTF">2022-01-25T07:20:47Z</dcterms:modified>
  <cp:version/>
</cp:coreProperties>
</file>